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7" r:id="rId5"/>
    <p:sldId id="272" r:id="rId6"/>
    <p:sldId id="267" r:id="rId7"/>
    <p:sldId id="313" r:id="rId8"/>
    <p:sldId id="314" r:id="rId9"/>
    <p:sldId id="316" r:id="rId10"/>
    <p:sldId id="315" r:id="rId11"/>
    <p:sldId id="264" r:id="rId12"/>
    <p:sldId id="277" r:id="rId13"/>
    <p:sldId id="281" r:id="rId14"/>
    <p:sldId id="287" r:id="rId15"/>
    <p:sldId id="288" r:id="rId16"/>
    <p:sldId id="289" r:id="rId17"/>
    <p:sldId id="295" r:id="rId18"/>
    <p:sldId id="297" r:id="rId19"/>
    <p:sldId id="317" r:id="rId20"/>
    <p:sldId id="298" r:id="rId21"/>
    <p:sldId id="318" r:id="rId22"/>
    <p:sldId id="299" r:id="rId23"/>
    <p:sldId id="312" r:id="rId24"/>
    <p:sldId id="301" r:id="rId25"/>
    <p:sldId id="302" r:id="rId26"/>
    <p:sldId id="308" r:id="rId27"/>
    <p:sldId id="309" r:id="rId28"/>
    <p:sldId id="310" r:id="rId29"/>
    <p:sldId id="311" r:id="rId30"/>
    <p:sldId id="303" r:id="rId31"/>
    <p:sldId id="290" r:id="rId32"/>
    <p:sldId id="291" r:id="rId33"/>
    <p:sldId id="292" r:id="rId34"/>
    <p:sldId id="319" r:id="rId35"/>
    <p:sldId id="278" r:id="rId36"/>
    <p:sldId id="279" r:id="rId37"/>
    <p:sldId id="280" r:id="rId38"/>
    <p:sldId id="282" r:id="rId39"/>
    <p:sldId id="283" r:id="rId40"/>
    <p:sldId id="284" r:id="rId41"/>
    <p:sldId id="286" r:id="rId42"/>
    <p:sldId id="307" r:id="rId43"/>
    <p:sldId id="306" r:id="rId44"/>
    <p:sldId id="330" r:id="rId45"/>
    <p:sldId id="304" r:id="rId46"/>
    <p:sldId id="305" r:id="rId47"/>
    <p:sldId id="323" r:id="rId48"/>
    <p:sldId id="324" r:id="rId49"/>
    <p:sldId id="321" r:id="rId50"/>
    <p:sldId id="322" r:id="rId51"/>
    <p:sldId id="325" r:id="rId52"/>
    <p:sldId id="326" r:id="rId53"/>
    <p:sldId id="327" r:id="rId54"/>
    <p:sldId id="328" r:id="rId55"/>
    <p:sldId id="320" r:id="rId56"/>
    <p:sldId id="329" r:id="rId57"/>
  </p:sldIdLst>
  <p:sldSz cx="12188825"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280" autoAdjust="0"/>
  </p:normalViewPr>
  <p:slideViewPr>
    <p:cSldViewPr>
      <p:cViewPr varScale="1">
        <p:scale>
          <a:sx n="92" d="100"/>
          <a:sy n="92" d="100"/>
        </p:scale>
        <p:origin x="114" y="696"/>
      </p:cViewPr>
      <p:guideLst>
        <p:guide pos="3839"/>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ja-JP" altLang="en-US" dirty="0">
              <a:latin typeface="ＭＳ Ｐゴシック" panose="020B0600070205080204" pitchFamily="50" charset="-128"/>
              <a:ea typeface="ＭＳ Ｐゴシック" panose="020B0600070205080204" pitchFamily="50" charset="-128"/>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4E502AE1-BA15-4E06-9A2D-F40D029C9BC9}" type="datetime1">
              <a:rPr lang="ja-JP" altLang="en-US" smtClean="0">
                <a:latin typeface="ＭＳ Ｐゴシック" panose="020B0600070205080204" pitchFamily="50" charset="-128"/>
                <a:ea typeface="ＭＳ Ｐゴシック" panose="020B0600070205080204" pitchFamily="50" charset="-128"/>
              </a:rPr>
              <a:pPr algn="r" rtl="0"/>
              <a:t>2021/1/23</a:t>
            </a:fld>
            <a:endParaRPr lang="ja-JP" altLang="en-US" dirty="0">
              <a:latin typeface="ＭＳ Ｐゴシック" panose="020B0600070205080204" pitchFamily="50" charset="-128"/>
              <a:ea typeface="ＭＳ Ｐゴシック" panose="020B0600070205080204" pitchFamily="50" charset="-128"/>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ja-JP" altLang="en-US"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9C567D4A-04CB-4EDF-8FB1-342A02FC8EC5}" type="slidenum">
              <a:rPr lang="en-US" altLang="ja-JP">
                <a:latin typeface="ＭＳ Ｐゴシック" panose="020B0600070205080204" pitchFamily="50" charset="-128"/>
                <a:ea typeface="ＭＳ Ｐゴシック" panose="020B0600070205080204" pitchFamily="50" charset="-128"/>
              </a:rPr>
              <a:pPr algn="r" rtl="0"/>
              <a:t>‹#›</a:t>
            </a:fld>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atin typeface="ＭＳ Ｐゴシック" panose="020B0600070205080204" pitchFamily="50" charset="-128"/>
                <a:ea typeface="ＭＳ Ｐゴシック" panose="020B060007020508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atin typeface="ＭＳ Ｐゴシック" panose="020B0600070205080204" pitchFamily="50" charset="-128"/>
                <a:ea typeface="ＭＳ Ｐゴシック" panose="020B0600070205080204" pitchFamily="50" charset="-128"/>
              </a:defRPr>
            </a:lvl1pPr>
          </a:lstStyle>
          <a:p>
            <a:fld id="{EFD7AFDB-6145-4753-8259-14D826A6BDA4}" type="datetime1">
              <a:rPr lang="ja-JP" altLang="en-US" smtClean="0"/>
              <a:pPr/>
              <a:t>2021/1/23</a:t>
            </a:fld>
            <a:endParaRPr lang="ja-JP" altLang="en-US" dirty="0"/>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ja-JP" altLang="en-US" dirty="0"/>
              <a:t>マスター テキストの書式設定</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atin typeface="ＭＳ Ｐゴシック" panose="020B0600070205080204" pitchFamily="50" charset="-128"/>
                <a:ea typeface="ＭＳ Ｐゴシック" panose="020B060007020508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atin typeface="ＭＳ Ｐゴシック" panose="020B0600070205080204" pitchFamily="50" charset="-128"/>
                <a:ea typeface="ＭＳ Ｐゴシック" panose="020B0600070205080204" pitchFamily="50" charset="-128"/>
              </a:defRPr>
            </a:lvl1pPr>
          </a:lstStyle>
          <a:p>
            <a:pPr algn="r"/>
            <a:fld id="{2E61351F-DBB1-4664-ADA9-83BC7CB8848D}" type="slidenum">
              <a:rPr lang="en-US" altLang="ja-JP" smtClean="0"/>
              <a:pPr algn="r"/>
              <a:t>‹#›</a:t>
            </a:fld>
            <a:endParaRPr lang="en-US" altLang="ja-JP"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pPr algn="r" rtl="0"/>
            <a:fld id="{2E61351F-DBB1-4664-ADA9-83BC7CB8848D}" type="slidenum">
              <a:rPr lang="en-US" altLang="ja-JP" smtClean="0"/>
              <a:pPr algn="r" rtl="0"/>
              <a:t>1</a:t>
            </a:fld>
            <a:endParaRPr lang="ja-JP" altLang="en-US" dirty="0"/>
          </a:p>
        </p:txBody>
      </p:sp>
    </p:spTree>
    <p:extLst>
      <p:ext uri="{BB962C8B-B14F-4D97-AF65-F5344CB8AC3E}">
        <p14:creationId xmlns:p14="http://schemas.microsoft.com/office/powerpoint/2010/main" val="357203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pPr algn="r" rtl="0"/>
            <a:fld id="{2E61351F-DBB1-4664-ADA9-83BC7CB8848D}" type="slidenum">
              <a:rPr lang="en-US" altLang="ja-JP" smtClean="0"/>
              <a:pPr algn="r" rtl="0"/>
              <a:t>2</a:t>
            </a:fld>
            <a:endParaRPr lang="en-US" altLang="ja-JP" dirty="0"/>
          </a:p>
        </p:txBody>
      </p:sp>
    </p:spTree>
    <p:extLst>
      <p:ext uri="{BB962C8B-B14F-4D97-AF65-F5344CB8AC3E}">
        <p14:creationId xmlns:p14="http://schemas.microsoft.com/office/powerpoint/2010/main" val="246864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noProof="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rtlCol="0"/>
          <a:lstStyle/>
          <a:p>
            <a:pPr algn="r" rtl="0"/>
            <a:fld id="{2E61351F-DBB1-4664-ADA9-83BC7CB8848D}" type="slidenum">
              <a:rPr lang="en-US" smtClean="0"/>
              <a:pPr algn="r" rtl="0"/>
              <a:t>3</a:t>
            </a:fld>
            <a:endParaRPr lang="en-US" dirty="0"/>
          </a:p>
        </p:txBody>
      </p:sp>
    </p:spTree>
    <p:extLst>
      <p:ext uri="{BB962C8B-B14F-4D97-AF65-F5344CB8AC3E}">
        <p14:creationId xmlns:p14="http://schemas.microsoft.com/office/powerpoint/2010/main" val="225588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pPr algn="r" rtl="0"/>
            <a:fld id="{2E61351F-DBB1-4664-ADA9-83BC7CB8848D}" type="slidenum">
              <a:rPr lang="en-US" altLang="ja-JP" smtClean="0"/>
              <a:pPr algn="r" rtl="0"/>
              <a:t>8</a:t>
            </a:fld>
            <a:endParaRPr lang="en-US" altLang="ja-JP" dirty="0"/>
          </a:p>
        </p:txBody>
      </p:sp>
    </p:spTree>
    <p:extLst>
      <p:ext uri="{BB962C8B-B14F-4D97-AF65-F5344CB8AC3E}">
        <p14:creationId xmlns:p14="http://schemas.microsoft.com/office/powerpoint/2010/main" val="3511034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93814" y="990600"/>
            <a:ext cx="8458200" cy="3200400"/>
          </a:xfrm>
        </p:spPr>
        <p:txBody>
          <a:bodyPr rtlCol="0">
            <a:normAutofit/>
          </a:bodyPr>
          <a:lstStyle>
            <a:lvl1pPr algn="l" rtl="0">
              <a:defRPr sz="6000"/>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4" name="日付プレースホルダー 3"/>
          <p:cNvSpPr>
            <a:spLocks noGrp="1"/>
          </p:cNvSpPr>
          <p:nvPr>
            <p:ph type="dt" sz="half" idx="10"/>
          </p:nvPr>
        </p:nvSpPr>
        <p:spPr/>
        <p:txBody>
          <a:bodyPr rtlCol="0"/>
          <a:lstStyle>
            <a:lvl1pPr algn="l" rtl="0">
              <a:defRPr sz="1100"/>
            </a:lvl1pPr>
          </a:lstStyle>
          <a:p>
            <a:fld id="{B9942540-23AF-4E21-8B1C-5F4089B24FA6}" type="datetime1">
              <a:rPr lang="ja-JP" altLang="en-US" smtClean="0"/>
              <a:pPr/>
              <a:t>2021/1/23</a:t>
            </a:fld>
            <a:endParaRPr lang="ja-JP" altLang="en-US" dirty="0"/>
          </a:p>
        </p:txBody>
      </p:sp>
      <p:sp>
        <p:nvSpPr>
          <p:cNvPr id="5" name="フッター プレースホルダー 4"/>
          <p:cNvSpPr>
            <a:spLocks noGrp="1"/>
          </p:cNvSpPr>
          <p:nvPr>
            <p:ph type="ftr" sz="quarter" idx="11"/>
          </p:nvPr>
        </p:nvSpPr>
        <p:spPr/>
        <p:txBody>
          <a:bodyPr rtlCol="0"/>
          <a:lstStyle>
            <a:lvl1pPr algn="ctr" rtl="0">
              <a:defRPr sz="1100"/>
            </a:lvl1pPr>
          </a:lstStyle>
          <a:p>
            <a:endParaRPr lang="ja-JP" altLang="en-US" dirty="0"/>
          </a:p>
        </p:txBody>
      </p:sp>
      <p:sp>
        <p:nvSpPr>
          <p:cNvPr id="6" name="スライド番号プレースホルダー 5"/>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縦書きテキスト プレースホルダー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rtlCol="0"/>
          <a:lstStyle>
            <a:lvl1pPr algn="l" rtl="0">
              <a:defRPr sz="1100"/>
            </a:lvl1pPr>
          </a:lstStyle>
          <a:p>
            <a:fld id="{46F1A42F-F911-4C5B-985F-5A36077C631E}" type="datetime1">
              <a:rPr lang="ja-JP" altLang="en-US" smtClean="0"/>
              <a:pPr/>
              <a:t>2021/1/23</a:t>
            </a:fld>
            <a:endParaRPr lang="ja-JP" altLang="en-US" dirty="0"/>
          </a:p>
        </p:txBody>
      </p:sp>
      <p:sp>
        <p:nvSpPr>
          <p:cNvPr id="5" name="フッター プレースホルダー 4"/>
          <p:cNvSpPr>
            <a:spLocks noGrp="1"/>
          </p:cNvSpPr>
          <p:nvPr>
            <p:ph type="ftr" sz="quarter" idx="11"/>
          </p:nvPr>
        </p:nvSpPr>
        <p:spPr/>
        <p:txBody>
          <a:bodyPr rtlCol="0"/>
          <a:lstStyle>
            <a:lvl1pPr algn="ctr" rtl="0">
              <a:defRPr sz="1100"/>
            </a:lvl1pPr>
          </a:lstStyle>
          <a:p>
            <a:endParaRPr lang="ja-JP" altLang="en-US" dirty="0"/>
          </a:p>
        </p:txBody>
      </p:sp>
      <p:sp>
        <p:nvSpPr>
          <p:cNvPr id="6" name="スライド番号プレースホルダー 5"/>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752014" y="381000"/>
            <a:ext cx="1904998" cy="5791200"/>
          </a:xfrm>
        </p:spPr>
        <p:txBody>
          <a:bodyPr vert="eaVert" rtlCol="0"/>
          <a:lstStyle/>
          <a:p>
            <a:pPr rtl="0"/>
            <a:r>
              <a:rPr lang="ja-JP" altLang="en-US"/>
              <a:t>マスター タイトルの書式設定</a:t>
            </a:r>
            <a:endParaRPr lang="ja-JP" altLang="en-US" dirty="0"/>
          </a:p>
        </p:txBody>
      </p:sp>
      <p:sp>
        <p:nvSpPr>
          <p:cNvPr id="3" name="縦書きテキスト プレースホルダー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rtlCol="0"/>
          <a:lstStyle>
            <a:lvl1pPr algn="l" rtl="0">
              <a:defRPr sz="1100"/>
            </a:lvl1pPr>
          </a:lstStyle>
          <a:p>
            <a:fld id="{3FF3BF6C-6F3B-44E8-8CAE-0A92C4569139}" type="datetime1">
              <a:rPr lang="ja-JP" altLang="en-US" smtClean="0"/>
              <a:pPr/>
              <a:t>2021/1/23</a:t>
            </a:fld>
            <a:endParaRPr lang="ja-JP" altLang="en-US" dirty="0"/>
          </a:p>
        </p:txBody>
      </p:sp>
      <p:sp>
        <p:nvSpPr>
          <p:cNvPr id="5" name="フッター プレースホルダー 4"/>
          <p:cNvSpPr>
            <a:spLocks noGrp="1"/>
          </p:cNvSpPr>
          <p:nvPr>
            <p:ph type="ftr" sz="quarter" idx="11"/>
          </p:nvPr>
        </p:nvSpPr>
        <p:spPr/>
        <p:txBody>
          <a:bodyPr rtlCol="0"/>
          <a:lstStyle>
            <a:lvl1pPr algn="ctr" rtl="0">
              <a:defRPr sz="1100"/>
            </a:lvl1pPr>
          </a:lstStyle>
          <a:p>
            <a:endParaRPr lang="ja-JP" altLang="en-US" dirty="0"/>
          </a:p>
        </p:txBody>
      </p:sp>
      <p:sp>
        <p:nvSpPr>
          <p:cNvPr id="6" name="スライド番号プレースホルダー 5"/>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lgn="l" rtl="0">
              <a:defRPr sz="1100"/>
            </a:lvl1pPr>
          </a:lstStyle>
          <a:p>
            <a:fld id="{5A849974-2868-48BC-97B7-92337CB6CAD9}" type="datetime1">
              <a:rPr lang="ja-JP" altLang="en-US" smtClean="0"/>
              <a:pPr/>
              <a:t>2021/1/23</a:t>
            </a:fld>
            <a:endParaRPr lang="ja-JP" altLang="en-US" dirty="0"/>
          </a:p>
        </p:txBody>
      </p:sp>
      <p:sp>
        <p:nvSpPr>
          <p:cNvPr id="5" name="フッター プレースホルダー 4"/>
          <p:cNvSpPr>
            <a:spLocks noGrp="1"/>
          </p:cNvSpPr>
          <p:nvPr>
            <p:ph type="ftr" sz="quarter" idx="11"/>
          </p:nvPr>
        </p:nvSpPr>
        <p:spPr/>
        <p:txBody>
          <a:bodyPr rtlCol="0"/>
          <a:lstStyle>
            <a:lvl1pPr algn="ctr" rtl="0">
              <a:defRPr sz="1100"/>
            </a:lvl1pPr>
          </a:lstStyle>
          <a:p>
            <a:endParaRPr lang="ja-JP" altLang="en-US" dirty="0"/>
          </a:p>
        </p:txBody>
      </p:sp>
      <p:sp>
        <p:nvSpPr>
          <p:cNvPr id="6" name="スライド番号プレースホルダー 5"/>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ja-JP" altLang="en-US"/>
              <a:t>マスター テキストの書式設定</a:t>
            </a:r>
          </a:p>
        </p:txBody>
      </p:sp>
      <p:sp>
        <p:nvSpPr>
          <p:cNvPr id="4" name="日付プレースホルダー 3"/>
          <p:cNvSpPr>
            <a:spLocks noGrp="1"/>
          </p:cNvSpPr>
          <p:nvPr>
            <p:ph type="dt" sz="half" idx="10"/>
          </p:nvPr>
        </p:nvSpPr>
        <p:spPr/>
        <p:txBody>
          <a:bodyPr rtlCol="0"/>
          <a:lstStyle>
            <a:lvl1pPr algn="l" rtl="0">
              <a:defRPr sz="1100"/>
            </a:lvl1pPr>
          </a:lstStyle>
          <a:p>
            <a:fld id="{497C4E42-F708-4B16-98C5-9DCEDA388F07}" type="datetime1">
              <a:rPr lang="ja-JP" altLang="en-US" smtClean="0"/>
              <a:pPr/>
              <a:t>2021/1/23</a:t>
            </a:fld>
            <a:endParaRPr lang="ja-JP" altLang="en-US" dirty="0"/>
          </a:p>
        </p:txBody>
      </p:sp>
      <p:sp>
        <p:nvSpPr>
          <p:cNvPr id="5" name="フッター プレースホルダー 4"/>
          <p:cNvSpPr>
            <a:spLocks noGrp="1"/>
          </p:cNvSpPr>
          <p:nvPr>
            <p:ph type="ftr" sz="quarter" idx="11"/>
          </p:nvPr>
        </p:nvSpPr>
        <p:spPr/>
        <p:txBody>
          <a:bodyPr rtlCol="0"/>
          <a:lstStyle>
            <a:lvl1pPr algn="ctr" rtl="0">
              <a:defRPr sz="1100"/>
            </a:lvl1pPr>
          </a:lstStyle>
          <a:p>
            <a:endParaRPr lang="ja-JP" altLang="en-US" dirty="0"/>
          </a:p>
        </p:txBody>
      </p:sp>
      <p:sp>
        <p:nvSpPr>
          <p:cNvPr id="6" name="スライド番号プレースホルダー 5"/>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コンテンツ プレースホルダー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コンテンツ プレースホルダー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5" name="日付プレースホルダー 4"/>
          <p:cNvSpPr>
            <a:spLocks noGrp="1"/>
          </p:cNvSpPr>
          <p:nvPr>
            <p:ph type="dt" sz="half" idx="10"/>
          </p:nvPr>
        </p:nvSpPr>
        <p:spPr/>
        <p:txBody>
          <a:bodyPr rtlCol="0"/>
          <a:lstStyle>
            <a:lvl1pPr algn="l" rtl="0">
              <a:defRPr sz="1100"/>
            </a:lvl1pPr>
          </a:lstStyle>
          <a:p>
            <a:fld id="{73E062AD-1ECE-4ED5-A88A-7B97B76F31E5}" type="datetime1">
              <a:rPr lang="ja-JP" altLang="en-US" smtClean="0"/>
              <a:pPr/>
              <a:t>2021/1/23</a:t>
            </a:fld>
            <a:endParaRPr lang="ja-JP" altLang="en-US" dirty="0"/>
          </a:p>
        </p:txBody>
      </p:sp>
      <p:sp>
        <p:nvSpPr>
          <p:cNvPr id="6" name="フッター プレースホルダー 5"/>
          <p:cNvSpPr>
            <a:spLocks noGrp="1"/>
          </p:cNvSpPr>
          <p:nvPr>
            <p:ph type="ftr" sz="quarter" idx="11"/>
          </p:nvPr>
        </p:nvSpPr>
        <p:spPr/>
        <p:txBody>
          <a:bodyPr rtlCol="0"/>
          <a:lstStyle>
            <a:lvl1pPr algn="ctr" rtl="0">
              <a:defRPr sz="1100"/>
            </a:lvl1pPr>
          </a:lstStyle>
          <a:p>
            <a:endParaRPr lang="ja-JP" altLang="en-US" dirty="0"/>
          </a:p>
        </p:txBody>
      </p:sp>
      <p:sp>
        <p:nvSpPr>
          <p:cNvPr id="7" name="スライド番号プレースホルダー 6"/>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lgn="l" rtl="0">
              <a:defRPr/>
            </a:lvl1pPr>
          </a:lstStyle>
          <a:p>
            <a:pPr rtl="0"/>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5" name="テキスト プレースホルダー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a:t>マスター テキストの書式設定</a:t>
            </a:r>
          </a:p>
        </p:txBody>
      </p:sp>
      <p:sp>
        <p:nvSpPr>
          <p:cNvPr id="6" name="コンテンツ プレースホルダー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7" name="日付プレースホルダー 6"/>
          <p:cNvSpPr>
            <a:spLocks noGrp="1"/>
          </p:cNvSpPr>
          <p:nvPr>
            <p:ph type="dt" sz="half" idx="10"/>
          </p:nvPr>
        </p:nvSpPr>
        <p:spPr/>
        <p:txBody>
          <a:bodyPr rtlCol="0"/>
          <a:lstStyle>
            <a:lvl1pPr algn="l" rtl="0">
              <a:defRPr sz="1100"/>
            </a:lvl1pPr>
          </a:lstStyle>
          <a:p>
            <a:fld id="{C3951D74-2D1A-4F10-8D82-6451B68F2D24}" type="datetime1">
              <a:rPr lang="ja-JP" altLang="en-US" smtClean="0"/>
              <a:pPr/>
              <a:t>2021/1/23</a:t>
            </a:fld>
            <a:endParaRPr lang="ja-JP" altLang="en-US" dirty="0"/>
          </a:p>
        </p:txBody>
      </p:sp>
      <p:sp>
        <p:nvSpPr>
          <p:cNvPr id="8" name="フッター プレースホルダー 7"/>
          <p:cNvSpPr>
            <a:spLocks noGrp="1"/>
          </p:cNvSpPr>
          <p:nvPr>
            <p:ph type="ftr" sz="quarter" idx="11"/>
          </p:nvPr>
        </p:nvSpPr>
        <p:spPr/>
        <p:txBody>
          <a:bodyPr rtlCol="0"/>
          <a:lstStyle>
            <a:lvl1pPr algn="ctr" rtl="0">
              <a:defRPr sz="1100"/>
            </a:lvl1pPr>
          </a:lstStyle>
          <a:p>
            <a:endParaRPr lang="ja-JP" altLang="en-US" dirty="0"/>
          </a:p>
        </p:txBody>
      </p:sp>
      <p:sp>
        <p:nvSpPr>
          <p:cNvPr id="9" name="スライド番号プレースホルダー 8"/>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日付プレースホルダー 2"/>
          <p:cNvSpPr>
            <a:spLocks noGrp="1"/>
          </p:cNvSpPr>
          <p:nvPr>
            <p:ph type="dt" sz="half" idx="10"/>
          </p:nvPr>
        </p:nvSpPr>
        <p:spPr/>
        <p:txBody>
          <a:bodyPr rtlCol="0"/>
          <a:lstStyle>
            <a:lvl1pPr algn="l" rtl="0">
              <a:defRPr sz="1100"/>
            </a:lvl1pPr>
          </a:lstStyle>
          <a:p>
            <a:fld id="{4B7420CE-617E-4598-9B36-01FD492D1D33}" type="datetime1">
              <a:rPr lang="ja-JP" altLang="en-US" smtClean="0"/>
              <a:pPr/>
              <a:t>2021/1/23</a:t>
            </a:fld>
            <a:endParaRPr lang="ja-JP" altLang="en-US" dirty="0"/>
          </a:p>
        </p:txBody>
      </p:sp>
      <p:sp>
        <p:nvSpPr>
          <p:cNvPr id="4" name="フッター プレースホルダー 3"/>
          <p:cNvSpPr>
            <a:spLocks noGrp="1"/>
          </p:cNvSpPr>
          <p:nvPr>
            <p:ph type="ftr" sz="quarter" idx="11"/>
          </p:nvPr>
        </p:nvSpPr>
        <p:spPr/>
        <p:txBody>
          <a:bodyPr rtlCol="0"/>
          <a:lstStyle>
            <a:lvl1pPr algn="ctr" rtl="0">
              <a:defRPr sz="1100"/>
            </a:lvl1pPr>
          </a:lstStyle>
          <a:p>
            <a:endParaRPr lang="ja-JP" altLang="en-US" dirty="0"/>
          </a:p>
        </p:txBody>
      </p:sp>
      <p:sp>
        <p:nvSpPr>
          <p:cNvPr id="5" name="スライド番号プレースホルダー 4"/>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lgn="l" rtl="0">
              <a:defRPr sz="1100"/>
            </a:lvl1pPr>
          </a:lstStyle>
          <a:p>
            <a:fld id="{8927AF23-6E34-44BA-8D91-783BB7A0E009}" type="datetime1">
              <a:rPr lang="ja-JP" altLang="en-US" smtClean="0"/>
              <a:pPr/>
              <a:t>2021/1/23</a:t>
            </a:fld>
            <a:endParaRPr lang="ja-JP" altLang="en-US" dirty="0"/>
          </a:p>
        </p:txBody>
      </p:sp>
      <p:sp>
        <p:nvSpPr>
          <p:cNvPr id="3" name="フッター プレースホルダー 2"/>
          <p:cNvSpPr>
            <a:spLocks noGrp="1"/>
          </p:cNvSpPr>
          <p:nvPr>
            <p:ph type="ftr" sz="quarter" idx="11"/>
          </p:nvPr>
        </p:nvSpPr>
        <p:spPr/>
        <p:txBody>
          <a:bodyPr rtlCol="0"/>
          <a:lstStyle>
            <a:lvl1pPr algn="ctr" rtl="0">
              <a:defRPr sz="1100"/>
            </a:lvl1pPr>
          </a:lstStyle>
          <a:p>
            <a:endParaRPr lang="ja-JP" altLang="en-US" dirty="0"/>
          </a:p>
        </p:txBody>
      </p:sp>
      <p:sp>
        <p:nvSpPr>
          <p:cNvPr id="4" name="スライド番号プレースホルダー 3"/>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ja-JP" altLang="en-US"/>
              <a:t>マスター タイトルの書式設定</a:t>
            </a:r>
            <a:endParaRPr lang="ja-JP" altLang="en-US" dirty="0"/>
          </a:p>
        </p:txBody>
      </p:sp>
      <p:sp>
        <p:nvSpPr>
          <p:cNvPr id="3" name="コンテンツ プレースホルダー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テキスト プレースホルダー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lvl1pPr algn="l" rtl="0">
              <a:defRPr sz="1100"/>
            </a:lvl1pPr>
          </a:lstStyle>
          <a:p>
            <a:fld id="{53ADF609-03AF-4A8F-B0F3-EC19535D2FC7}" type="datetime1">
              <a:rPr lang="ja-JP" altLang="en-US" smtClean="0"/>
              <a:pPr/>
              <a:t>2021/1/23</a:t>
            </a:fld>
            <a:endParaRPr lang="ja-JP" altLang="en-US" dirty="0"/>
          </a:p>
        </p:txBody>
      </p:sp>
      <p:sp>
        <p:nvSpPr>
          <p:cNvPr id="6" name="フッター プレースホルダー 5"/>
          <p:cNvSpPr>
            <a:spLocks noGrp="1"/>
          </p:cNvSpPr>
          <p:nvPr>
            <p:ph type="ftr" sz="quarter" idx="11"/>
          </p:nvPr>
        </p:nvSpPr>
        <p:spPr/>
        <p:txBody>
          <a:bodyPr rtlCol="0"/>
          <a:lstStyle>
            <a:lvl1pPr algn="ctr" rtl="0">
              <a:defRPr sz="1100"/>
            </a:lvl1pPr>
          </a:lstStyle>
          <a:p>
            <a:endParaRPr lang="ja-JP" altLang="en-US" dirty="0"/>
          </a:p>
        </p:txBody>
      </p:sp>
      <p:sp>
        <p:nvSpPr>
          <p:cNvPr id="7" name="スライド番号プレースホルダー 6"/>
          <p:cNvSpPr>
            <a:spLocks noGrp="1"/>
          </p:cNvSpPr>
          <p:nvPr>
            <p:ph type="sldNum" sz="quarter" idx="12"/>
          </p:nvPr>
        </p:nvSpPr>
        <p:spPr/>
        <p:txBody>
          <a:bodyPr rtlCol="0"/>
          <a:lstStyle>
            <a:lvl1pPr algn="l" rtl="0">
              <a:defRPr sz="1100"/>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ja-JP" altLang="en-US"/>
              <a:t>マスター タイトルの書式設定</a:t>
            </a:r>
            <a:endParaRPr lang="ja-JP" altLang="en-US"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ja-JP" altLang="en-US"/>
              <a:t>アイコンをクリックして図を追加</a:t>
            </a:r>
            <a:endParaRPr lang="ja-JP" altLang="en-US" dirty="0"/>
          </a:p>
        </p:txBody>
      </p:sp>
      <p:sp>
        <p:nvSpPr>
          <p:cNvPr id="4" name="テキスト プレースホルダー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ja-JP" altLang="en-US"/>
              <a:t>マスター テキストの書式設定</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長方形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ＭＳ Ｐゴシック" panose="020B0600070205080204" pitchFamily="50" charset="-128"/>
              <a:ea typeface="ＭＳ Ｐゴシック" panose="020B0600070205080204" pitchFamily="50" charset="-128"/>
            </a:endParaRPr>
          </a:p>
        </p:txBody>
      </p:sp>
      <p:sp>
        <p:nvSpPr>
          <p:cNvPr id="2" name="タイトル プレースホルダー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ja-JP" altLang="en-US" dirty="0"/>
              <a:t>クリックしてマスター タイトルのスタイルを編集する</a:t>
            </a:r>
          </a:p>
        </p:txBody>
      </p:sp>
      <p:sp>
        <p:nvSpPr>
          <p:cNvPr id="3" name="テキスト プレースホルダー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latin typeface="ＭＳ Ｐゴシック" panose="020B0600070205080204" pitchFamily="50" charset="-128"/>
                <a:ea typeface="ＭＳ Ｐゴシック" panose="020B0600070205080204" pitchFamily="50" charset="-128"/>
              </a:defRPr>
            </a:lvl1pPr>
          </a:lstStyle>
          <a:p>
            <a:fld id="{C34579EF-EEE4-41BC-AEA9-25C0B64498EB}" type="datetime1">
              <a:rPr lang="ja-JP" altLang="en-US" smtClean="0"/>
              <a:pPr/>
              <a:t>2021/1/23</a:t>
            </a:fld>
            <a:endParaRPr lang="ja-JP" altLang="en-US" dirty="0"/>
          </a:p>
        </p:txBody>
      </p:sp>
      <p:sp>
        <p:nvSpPr>
          <p:cNvPr id="5" name="フッター プレースホルダー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latin typeface="ＭＳ Ｐゴシック" panose="020B0600070205080204" pitchFamily="50" charset="-128"/>
                <a:ea typeface="ＭＳ Ｐゴシック" panose="020B060007020508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latin typeface="ＭＳ Ｐゴシック" panose="020B0600070205080204" pitchFamily="50" charset="-128"/>
                <a:ea typeface="ＭＳ Ｐゴシック" panose="020B0600070205080204" pitchFamily="50" charset="-128"/>
              </a:defRPr>
            </a:lvl1pPr>
          </a:lstStyle>
          <a:p>
            <a:pPr algn="r"/>
            <a:fld id="{81FEFA0A-2F20-4B60-98C6-5FFDA469AA1C}" type="slidenum">
              <a:rPr lang="en-US" altLang="ja-JP" smtClean="0"/>
              <a:pPr algn="r"/>
              <a:t>‹#›</a:t>
            </a:fld>
            <a:endParaRPr lang="ja-JP" altLang="en-US"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kumimoji="1" sz="3600" kern="1200">
          <a:solidFill>
            <a:schemeClr val="tx1"/>
          </a:solidFill>
          <a:latin typeface="ＭＳ Ｐゴシック" panose="020B0600070205080204" pitchFamily="50" charset="-128"/>
          <a:ea typeface="ＭＳ Ｐゴシック" panose="020B0600070205080204" pitchFamily="50" charset="-128"/>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1pPr>
      <a:lvl2pPr marL="502920" indent="-228600" algn="l" defTabSz="914400" rtl="0" eaLnBrk="1" latinLnBrk="0" hangingPunct="1">
        <a:lnSpc>
          <a:spcPct val="90000"/>
        </a:lnSpc>
        <a:spcBef>
          <a:spcPts val="600"/>
        </a:spcBef>
        <a:buFont typeface="Euphemia"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2pPr>
      <a:lvl3pPr marL="777240" indent="-228600" algn="l" defTabSz="914400" rtl="0" eaLnBrk="1" latinLnBrk="0" hangingPunct="1">
        <a:lnSpc>
          <a:spcPct val="90000"/>
        </a:lnSpc>
        <a:spcBef>
          <a:spcPts val="600"/>
        </a:spcBef>
        <a:buFont typeface="Euphemia" pitchFamily="34" charset="0"/>
        <a:buChar char="–"/>
        <a:defRPr kumimoji="1" sz="1800" kern="1200">
          <a:solidFill>
            <a:schemeClr val="tx1"/>
          </a:solidFill>
          <a:latin typeface="ＭＳ Ｐゴシック" panose="020B0600070205080204" pitchFamily="50" charset="-128"/>
          <a:ea typeface="ＭＳ Ｐゴシック" panose="020B0600070205080204" pitchFamily="50" charset="-128"/>
          <a:cs typeface="+mn-cs"/>
        </a:defRPr>
      </a:lvl3pPr>
      <a:lvl4pPr marL="1051560" indent="-228600" algn="l" defTabSz="914400" rtl="0" eaLnBrk="1" latinLnBrk="0" hangingPunct="1">
        <a:lnSpc>
          <a:spcPct val="90000"/>
        </a:lnSpc>
        <a:spcBef>
          <a:spcPts val="600"/>
        </a:spcBef>
        <a:buFont typeface="Euphemia" pitchFamily="34" charset="0"/>
        <a:buChar char="–"/>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4pPr>
      <a:lvl5pPr marL="1325880" indent="-228600" algn="l" defTabSz="914400" rtl="0" eaLnBrk="1" latinLnBrk="0" hangingPunct="1">
        <a:lnSpc>
          <a:spcPct val="90000"/>
        </a:lnSpc>
        <a:spcBef>
          <a:spcPts val="600"/>
        </a:spcBef>
        <a:buFont typeface="Euphemia" pitchFamily="34" charset="0"/>
        <a:buChar char="–"/>
        <a:defRPr kumimoji="1" sz="1600" kern="1200">
          <a:solidFill>
            <a:schemeClr val="tx1"/>
          </a:solidFill>
          <a:latin typeface="ＭＳ Ｐゴシック" panose="020B0600070205080204" pitchFamily="50" charset="-128"/>
          <a:ea typeface="ＭＳ Ｐゴシック" panose="020B0600070205080204" pitchFamily="50" charset="-128"/>
          <a:cs typeface="+mn-cs"/>
        </a:defRPr>
      </a:lvl5pPr>
      <a:lvl6pPr marL="1600200" indent="-228600" algn="l" defTabSz="914400" rtl="0" eaLnBrk="1" latinLnBrk="0" hangingPunct="1">
        <a:spcBef>
          <a:spcPts val="600"/>
        </a:spcBef>
        <a:buFont typeface="Euphemia" pitchFamily="34" charset="0"/>
        <a:buChar char="–"/>
        <a:defRPr kumimoji="1"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kumimoji="1"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kumimoji="1"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kumimoji="1" sz="16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rusfree.co.j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virusfreemist.com/" TargetMode="External"/><Relationship Id="rId4" Type="http://schemas.openxmlformats.org/officeDocument/2006/relationships/hyperlink" Target="http://virusnono.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33.png"/><Relationship Id="rId4" Type="http://schemas.openxmlformats.org/officeDocument/2006/relationships/image" Target="../media/image42.jp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0.em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video" Target="https://www.youtube.com/embed/Ji7MsfPtxx4?start=757&amp;feature=oembed" TargetMode="External"/><Relationship Id="rId7" Type="http://schemas.openxmlformats.org/officeDocument/2006/relationships/image" Target="../media/image72.jpeg"/><Relationship Id="rId2" Type="http://schemas.openxmlformats.org/officeDocument/2006/relationships/video" Target="https://www.youtube.com/embed/nHyY0sBTKL8?start=51&amp;feature=oembed" TargetMode="External"/><Relationship Id="rId1" Type="http://schemas.openxmlformats.org/officeDocument/2006/relationships/video" Target="https://www.youtube.com/embed/Kt5yp3S_5LE?start=1647&amp;feature=oembed" TargetMode="Externa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85900" y="1772816"/>
            <a:ext cx="10009112" cy="3200400"/>
          </a:xfrm>
        </p:spPr>
        <p:txBody>
          <a:bodyPr rtlCol="0">
            <a:normAutofit fontScale="90000"/>
          </a:bodyPr>
          <a:lstStyle/>
          <a:p>
            <a:pPr rtl="0"/>
            <a:r>
              <a:rPr lang="en-US" altLang="ja-JP" sz="3100" dirty="0"/>
              <a:t>VIRUS FREE</a:t>
            </a:r>
            <a:r>
              <a:rPr lang="ja-JP" altLang="en-US" sz="3100" dirty="0"/>
              <a:t>シリーズ</a:t>
            </a:r>
            <a:br>
              <a:rPr lang="en-US" altLang="ja-JP" sz="3100" dirty="0"/>
            </a:br>
            <a:r>
              <a:rPr lang="en-US" altLang="ja-JP" sz="8000" dirty="0"/>
              <a:t>VIRUS FREE MIST</a:t>
            </a:r>
            <a:br>
              <a:rPr lang="en-US" altLang="ja-JP" sz="8000" dirty="0"/>
            </a:br>
            <a:r>
              <a:rPr lang="en-US" altLang="ja-JP" sz="8000" dirty="0"/>
              <a:t>VIRUS FREE X</a:t>
            </a:r>
            <a:r>
              <a:rPr lang="ja-JP" altLang="en-US" sz="8000" dirty="0"/>
              <a:t>　</a:t>
            </a:r>
            <a:br>
              <a:rPr lang="en-US" altLang="ja-JP" dirty="0"/>
            </a:br>
            <a:r>
              <a:rPr lang="ja-JP" altLang="en-US" sz="4400" dirty="0"/>
              <a:t>実績・導入先・成果・比較・安全性</a:t>
            </a:r>
            <a:br>
              <a:rPr lang="en-US" altLang="ja-JP" sz="4400" dirty="0"/>
            </a:br>
            <a:r>
              <a:rPr lang="ja-JP" altLang="en-US" sz="4400" dirty="0"/>
              <a:t>なぜ</a:t>
            </a:r>
            <a:r>
              <a:rPr lang="en-US" altLang="ja-JP" sz="4400" dirty="0"/>
              <a:t>VIRUS</a:t>
            </a:r>
            <a:r>
              <a:rPr lang="ja-JP" altLang="en-US" sz="4400" dirty="0"/>
              <a:t> </a:t>
            </a:r>
            <a:r>
              <a:rPr lang="en-US" altLang="ja-JP" sz="4400" dirty="0"/>
              <a:t>FREE X</a:t>
            </a:r>
            <a:r>
              <a:rPr lang="ja-JP" altLang="en-US" sz="4400" dirty="0"/>
              <a:t>が必要なのか</a:t>
            </a:r>
          </a:p>
        </p:txBody>
      </p:sp>
      <p:sp>
        <p:nvSpPr>
          <p:cNvPr id="3" name="サブタイトル 2"/>
          <p:cNvSpPr>
            <a:spLocks noGrp="1"/>
          </p:cNvSpPr>
          <p:nvPr>
            <p:ph type="subTitle" idx="1"/>
          </p:nvPr>
        </p:nvSpPr>
        <p:spPr>
          <a:xfrm>
            <a:off x="1629916" y="5157192"/>
            <a:ext cx="8458200" cy="1371600"/>
          </a:xfrm>
        </p:spPr>
        <p:txBody>
          <a:bodyPr rtlCol="0">
            <a:normAutofit fontScale="92500" lnSpcReduction="20000"/>
          </a:bodyPr>
          <a:lstStyle/>
          <a:p>
            <a:pPr rtl="0"/>
            <a:endParaRPr lang="en-US" altLang="ja-JP" dirty="0"/>
          </a:p>
          <a:p>
            <a:pPr rtl="0"/>
            <a:r>
              <a:rPr lang="ja-JP" altLang="en-US" dirty="0"/>
              <a:t>ウィルスフリー株式会社</a:t>
            </a:r>
            <a:endParaRPr lang="en-US" altLang="ja-JP" dirty="0"/>
          </a:p>
          <a:p>
            <a:pPr rtl="0"/>
            <a:r>
              <a:rPr lang="en-US" altLang="ja-JP" dirty="0">
                <a:hlinkClick r:id="rId3"/>
              </a:rPr>
              <a:t>https://virusfree.co.jp</a:t>
            </a:r>
            <a:endParaRPr lang="en-US" altLang="ja-JP" dirty="0"/>
          </a:p>
          <a:p>
            <a:pPr rtl="0"/>
            <a:r>
              <a:rPr lang="en-US" altLang="ja-JP" dirty="0">
                <a:hlinkClick r:id="rId4"/>
              </a:rPr>
              <a:t>http://virusnono.com/</a:t>
            </a:r>
            <a:endParaRPr lang="en-US" altLang="ja-JP" dirty="0"/>
          </a:p>
          <a:p>
            <a:r>
              <a:rPr lang="en-US" altLang="ja-JP" dirty="0">
                <a:hlinkClick r:id="rId5"/>
              </a:rPr>
              <a:t>https://virusfreemist.com</a:t>
            </a:r>
            <a:endParaRPr lang="en-US" altLang="ja-JP" dirty="0"/>
          </a:p>
          <a:p>
            <a:pPr rtl="0"/>
            <a:endParaRPr lang="en-US" altLang="ja-JP" dirty="0"/>
          </a:p>
          <a:p>
            <a:pPr rtl="0"/>
            <a:endParaRPr lang="ja-JP" altLang="en-US" dirty="0"/>
          </a:p>
        </p:txBody>
      </p:sp>
      <p:pic>
        <p:nvPicPr>
          <p:cNvPr id="4" name="図 3">
            <a:extLst>
              <a:ext uri="{FF2B5EF4-FFF2-40B4-BE49-F238E27FC236}">
                <a16:creationId xmlns:a16="http://schemas.microsoft.com/office/drawing/2014/main" id="{BB994B23-70BF-41CD-AA59-76B21F49AF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145" y="4581128"/>
            <a:ext cx="2088232" cy="2088232"/>
          </a:xfrm>
          <a:prstGeom prst="rect">
            <a:avLst/>
          </a:prstGeom>
        </p:spPr>
      </p:pic>
      <p:pic>
        <p:nvPicPr>
          <p:cNvPr id="5" name="図 4">
            <a:extLst>
              <a:ext uri="{FF2B5EF4-FFF2-40B4-BE49-F238E27FC236}">
                <a16:creationId xmlns:a16="http://schemas.microsoft.com/office/drawing/2014/main" id="{AE5D67D2-A90B-4718-BDD8-87C56970FC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6700" y="1827059"/>
            <a:ext cx="2981285" cy="5012096"/>
          </a:xfrm>
          <a:prstGeom prst="rect">
            <a:avLst/>
          </a:prstGeom>
        </p:spPr>
      </p:pic>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7A561D-A01E-4D61-9817-019B5BE5FA14}"/>
              </a:ext>
            </a:extLst>
          </p:cNvPr>
          <p:cNvSpPr>
            <a:spLocks noGrp="1"/>
          </p:cNvSpPr>
          <p:nvPr>
            <p:ph type="title"/>
          </p:nvPr>
        </p:nvSpPr>
        <p:spPr>
          <a:xfrm>
            <a:off x="1157842" y="0"/>
            <a:ext cx="9737170" cy="1143000"/>
          </a:xfrm>
        </p:spPr>
        <p:txBody>
          <a:bodyPr>
            <a:normAutofit/>
          </a:bodyPr>
          <a:lstStyle/>
          <a:p>
            <a:r>
              <a:rPr kumimoji="1" lang="ja-JP" altLang="en-US" dirty="0"/>
              <a:t>レジオネラ菌とは？　感染源はどこが多い？</a:t>
            </a:r>
          </a:p>
        </p:txBody>
      </p:sp>
      <p:sp>
        <p:nvSpPr>
          <p:cNvPr id="3" name="テキスト ボックス 2">
            <a:extLst>
              <a:ext uri="{FF2B5EF4-FFF2-40B4-BE49-F238E27FC236}">
                <a16:creationId xmlns:a16="http://schemas.microsoft.com/office/drawing/2014/main" id="{63378A21-E7EE-491D-81F4-518C86DE3453}"/>
              </a:ext>
            </a:extLst>
          </p:cNvPr>
          <p:cNvSpPr txBox="1"/>
          <p:nvPr/>
        </p:nvSpPr>
        <p:spPr>
          <a:xfrm>
            <a:off x="1157842" y="1232053"/>
            <a:ext cx="10585176" cy="6089359"/>
          </a:xfrm>
          <a:prstGeom prst="rect">
            <a:avLst/>
          </a:prstGeom>
          <a:noFill/>
        </p:spPr>
        <p:txBody>
          <a:bodyPr wrap="square" rtlCol="0">
            <a:spAutoFit/>
          </a:bodyPr>
          <a:lstStyle/>
          <a:p>
            <a:pPr>
              <a:lnSpc>
                <a:spcPct val="90000"/>
              </a:lnSpc>
            </a:pPr>
            <a:r>
              <a:rPr kumimoji="1" lang="ja-JP" altLang="en-US" sz="2000" b="1" dirty="0"/>
              <a:t>コロナウィルスよりも、強力で、致死率も高い。</a:t>
            </a:r>
            <a:endParaRPr kumimoji="1" lang="en-US" altLang="ja-JP" sz="2000" b="1" dirty="0"/>
          </a:p>
          <a:p>
            <a:pPr>
              <a:lnSpc>
                <a:spcPct val="90000"/>
              </a:lnSpc>
            </a:pPr>
            <a:r>
              <a:rPr kumimoji="1" lang="ja-JP" altLang="en-US" sz="2000" b="1" dirty="0"/>
              <a:t>感染したら、死ぬ確率が高いので、感染者が出ないようにしないといけない。</a:t>
            </a:r>
            <a:endParaRPr kumimoji="1" lang="en-US" altLang="ja-JP" sz="2000" b="1" dirty="0"/>
          </a:p>
          <a:p>
            <a:pPr>
              <a:lnSpc>
                <a:spcPct val="90000"/>
              </a:lnSpc>
            </a:pPr>
            <a:endParaRPr kumimoji="1" lang="en-US" altLang="ja-JP" sz="2000" b="1" dirty="0"/>
          </a:p>
          <a:p>
            <a:pPr>
              <a:lnSpc>
                <a:spcPct val="90000"/>
              </a:lnSpc>
            </a:pPr>
            <a:r>
              <a:rPr kumimoji="1" lang="ja-JP" altLang="en-US" sz="2000" b="1" dirty="0"/>
              <a:t>しかし、とても耐性強く、風呂やろ過機内を熱殺菌しようとしても、</a:t>
            </a:r>
            <a:r>
              <a:rPr kumimoji="1" lang="en-US" altLang="ja-JP" sz="2000" b="1" dirty="0"/>
              <a:t>75</a:t>
            </a:r>
            <a:r>
              <a:rPr kumimoji="1" lang="ja-JP" altLang="en-US" sz="2000" b="1" dirty="0"/>
              <a:t>度以上でないと</a:t>
            </a:r>
            <a:endParaRPr kumimoji="1" lang="en-US" altLang="ja-JP" sz="2000" b="1" dirty="0"/>
          </a:p>
          <a:p>
            <a:pPr>
              <a:lnSpc>
                <a:spcPct val="90000"/>
              </a:lnSpc>
            </a:pPr>
            <a:r>
              <a:rPr kumimoji="1" lang="ja-JP" altLang="en-US" sz="2000" b="1" dirty="0"/>
              <a:t>レジオネラ菌は死なない。</a:t>
            </a:r>
            <a:endParaRPr kumimoji="1" lang="en-US" altLang="ja-JP" sz="2000" b="1" dirty="0"/>
          </a:p>
          <a:p>
            <a:pPr>
              <a:lnSpc>
                <a:spcPct val="90000"/>
              </a:lnSpc>
            </a:pPr>
            <a:r>
              <a:rPr kumimoji="1" lang="ja-JP" altLang="en-US" sz="2000" b="1" dirty="0"/>
              <a:t>多くのウィルスは、熱湯では死なない。</a:t>
            </a:r>
            <a:endParaRPr kumimoji="1" lang="en-US" altLang="ja-JP" sz="2000" b="1" dirty="0"/>
          </a:p>
          <a:p>
            <a:pPr>
              <a:lnSpc>
                <a:spcPct val="90000"/>
              </a:lnSpc>
            </a:pPr>
            <a:endParaRPr kumimoji="1" lang="en-US" altLang="ja-JP" sz="2000" b="1" dirty="0"/>
          </a:p>
          <a:p>
            <a:pPr>
              <a:lnSpc>
                <a:spcPct val="90000"/>
              </a:lnSpc>
            </a:pPr>
            <a:r>
              <a:rPr kumimoji="1" lang="ja-JP" altLang="en-US" sz="2000" b="1" dirty="0"/>
              <a:t>レジオネラ菌は、大腸菌の中に潜伏して、何年も、何十年も、長く生きながらえて、身を守ることさえする。</a:t>
            </a:r>
            <a:endParaRPr kumimoji="1" lang="en-US" altLang="ja-JP" sz="2000" b="1" dirty="0"/>
          </a:p>
          <a:p>
            <a:pPr>
              <a:lnSpc>
                <a:spcPct val="90000"/>
              </a:lnSpc>
            </a:pPr>
            <a:endParaRPr kumimoji="1" lang="en-US" altLang="ja-JP" sz="2000" b="1" dirty="0"/>
          </a:p>
          <a:p>
            <a:pPr>
              <a:lnSpc>
                <a:spcPct val="90000"/>
              </a:lnSpc>
            </a:pPr>
            <a:r>
              <a:rPr kumimoji="1" lang="ja-JP" altLang="en-US" sz="2000" b="1" dirty="0"/>
              <a:t>一時仮死状態になって、「死んだふり」をしながらも、突如、また生き返り。活発に活動する。</a:t>
            </a:r>
            <a:endParaRPr kumimoji="1" lang="en-US" altLang="ja-JP" sz="2000" b="1" dirty="0"/>
          </a:p>
          <a:p>
            <a:pPr>
              <a:lnSpc>
                <a:spcPct val="90000"/>
              </a:lnSpc>
            </a:pPr>
            <a:endParaRPr kumimoji="1" lang="en-US" altLang="ja-JP" sz="2000" b="1" dirty="0"/>
          </a:p>
          <a:p>
            <a:pPr>
              <a:lnSpc>
                <a:spcPct val="90000"/>
              </a:lnSpc>
            </a:pPr>
            <a:r>
              <a:rPr kumimoji="1" lang="ja-JP" altLang="en-US" sz="2000" b="1" dirty="0"/>
              <a:t>レジオネラ菌を計測するためには、「酸化濃縮法」と「ラップ法」に分かれている。</a:t>
            </a:r>
            <a:endParaRPr kumimoji="1" lang="en-US" altLang="ja-JP" sz="2000" b="1" dirty="0"/>
          </a:p>
          <a:p>
            <a:pPr>
              <a:lnSpc>
                <a:spcPct val="90000"/>
              </a:lnSpc>
            </a:pPr>
            <a:endParaRPr kumimoji="1" lang="en-US" altLang="ja-JP" sz="2000" b="1" dirty="0"/>
          </a:p>
          <a:p>
            <a:pPr>
              <a:lnSpc>
                <a:spcPct val="90000"/>
              </a:lnSpc>
            </a:pPr>
            <a:r>
              <a:rPr kumimoji="1" lang="ja-JP" altLang="en-US" sz="2000" b="1" dirty="0"/>
              <a:t>ラップ法のほうが厳しい。</a:t>
            </a:r>
            <a:endParaRPr kumimoji="1" lang="en-US" altLang="ja-JP" sz="2000" b="1" dirty="0"/>
          </a:p>
          <a:p>
            <a:pPr>
              <a:lnSpc>
                <a:spcPct val="90000"/>
              </a:lnSpc>
            </a:pPr>
            <a:endParaRPr kumimoji="1" lang="en-US" altLang="ja-JP" sz="2000" b="1" dirty="0"/>
          </a:p>
          <a:p>
            <a:pPr>
              <a:lnSpc>
                <a:spcPct val="90000"/>
              </a:lnSpc>
            </a:pPr>
            <a:endParaRPr kumimoji="1" lang="en-US" altLang="ja-JP" sz="2000" b="1" dirty="0"/>
          </a:p>
          <a:p>
            <a:pPr>
              <a:lnSpc>
                <a:spcPct val="90000"/>
              </a:lnSpc>
            </a:pPr>
            <a:r>
              <a:rPr kumimoji="1" lang="ja-JP" altLang="en-US" sz="2000" b="1" dirty="0">
                <a:solidFill>
                  <a:srgbClr val="FF0000"/>
                </a:solidFill>
              </a:rPr>
              <a:t>塩素だけで、レジオネラ菌は死なないことは、行政も知っている。</a:t>
            </a:r>
            <a:endParaRPr kumimoji="1" lang="en-US" altLang="ja-JP" sz="2000" b="1" dirty="0">
              <a:solidFill>
                <a:srgbClr val="FF0000"/>
              </a:solidFill>
            </a:endParaRPr>
          </a:p>
          <a:p>
            <a:pPr>
              <a:lnSpc>
                <a:spcPct val="90000"/>
              </a:lnSpc>
            </a:pPr>
            <a:endParaRPr kumimoji="1" lang="en-US" altLang="ja-JP" sz="2000" b="1" dirty="0">
              <a:solidFill>
                <a:srgbClr val="FF0000"/>
              </a:solidFill>
            </a:endParaRPr>
          </a:p>
          <a:p>
            <a:pPr>
              <a:lnSpc>
                <a:spcPct val="90000"/>
              </a:lnSpc>
            </a:pPr>
            <a:r>
              <a:rPr kumimoji="1" lang="ja-JP" altLang="en-US" sz="2000" b="1" dirty="0"/>
              <a:t>　</a:t>
            </a:r>
            <a:endParaRPr kumimoji="1" lang="en-US" altLang="ja-JP" sz="2000" b="1" dirty="0"/>
          </a:p>
          <a:p>
            <a:pPr>
              <a:lnSpc>
                <a:spcPct val="90000"/>
              </a:lnSpc>
            </a:pPr>
            <a:endParaRPr kumimoji="1" lang="en-US" altLang="ja-JP" sz="1300" b="1" dirty="0"/>
          </a:p>
        </p:txBody>
      </p:sp>
      <p:pic>
        <p:nvPicPr>
          <p:cNvPr id="4" name="図 3">
            <a:extLst>
              <a:ext uri="{FF2B5EF4-FFF2-40B4-BE49-F238E27FC236}">
                <a16:creationId xmlns:a16="http://schemas.microsoft.com/office/drawing/2014/main" id="{D4CC58F0-6088-44CF-856A-72B339E9C230}"/>
              </a:ext>
            </a:extLst>
          </p:cNvPr>
          <p:cNvPicPr>
            <a:picLocks noChangeAspect="1"/>
          </p:cNvPicPr>
          <p:nvPr/>
        </p:nvPicPr>
        <p:blipFill>
          <a:blip r:embed="rId2"/>
          <a:stretch>
            <a:fillRect/>
          </a:stretch>
        </p:blipFill>
        <p:spPr>
          <a:xfrm>
            <a:off x="10079686" y="422878"/>
            <a:ext cx="1902594" cy="1440243"/>
          </a:xfrm>
          <a:prstGeom prst="rect">
            <a:avLst/>
          </a:prstGeom>
        </p:spPr>
      </p:pic>
      <p:pic>
        <p:nvPicPr>
          <p:cNvPr id="5" name="図 4">
            <a:extLst>
              <a:ext uri="{FF2B5EF4-FFF2-40B4-BE49-F238E27FC236}">
                <a16:creationId xmlns:a16="http://schemas.microsoft.com/office/drawing/2014/main" id="{A679CDC7-684E-4301-A813-50AF48DE48B3}"/>
              </a:ext>
            </a:extLst>
          </p:cNvPr>
          <p:cNvPicPr>
            <a:picLocks noChangeAspect="1"/>
          </p:cNvPicPr>
          <p:nvPr/>
        </p:nvPicPr>
        <p:blipFill>
          <a:blip r:embed="rId3"/>
          <a:stretch>
            <a:fillRect/>
          </a:stretch>
        </p:blipFill>
        <p:spPr>
          <a:xfrm>
            <a:off x="10067938" y="5301208"/>
            <a:ext cx="1886322" cy="1407486"/>
          </a:xfrm>
          <a:prstGeom prst="rect">
            <a:avLst/>
          </a:prstGeom>
        </p:spPr>
      </p:pic>
    </p:spTree>
    <p:extLst>
      <p:ext uri="{BB962C8B-B14F-4D97-AF65-F5344CB8AC3E}">
        <p14:creationId xmlns:p14="http://schemas.microsoft.com/office/powerpoint/2010/main" val="382267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BE62F-27A4-4619-BCF3-E13D13186ED4}"/>
              </a:ext>
            </a:extLst>
          </p:cNvPr>
          <p:cNvSpPr>
            <a:spLocks noGrp="1"/>
          </p:cNvSpPr>
          <p:nvPr>
            <p:ph type="title"/>
          </p:nvPr>
        </p:nvSpPr>
        <p:spPr>
          <a:xfrm>
            <a:off x="1293812" y="-171400"/>
            <a:ext cx="9601200" cy="1143000"/>
          </a:xfrm>
        </p:spPr>
        <p:txBody>
          <a:bodyPr>
            <a:normAutofit fontScale="90000"/>
          </a:bodyPr>
          <a:lstStyle/>
          <a:p>
            <a:r>
              <a:rPr kumimoji="1" lang="ja-JP" altLang="en-US" dirty="0"/>
              <a:t>レジオネラ菌　現状の撃退駆除方法　</a:t>
            </a:r>
            <a:r>
              <a:rPr kumimoji="1" lang="ja-JP" altLang="en-US" dirty="0">
                <a:solidFill>
                  <a:srgbClr val="FF0000"/>
                </a:solidFill>
              </a:rPr>
              <a:t>＝　現状苦戦中</a:t>
            </a:r>
          </a:p>
        </p:txBody>
      </p:sp>
      <p:sp>
        <p:nvSpPr>
          <p:cNvPr id="3" name="テキスト ボックス 2">
            <a:extLst>
              <a:ext uri="{FF2B5EF4-FFF2-40B4-BE49-F238E27FC236}">
                <a16:creationId xmlns:a16="http://schemas.microsoft.com/office/drawing/2014/main" id="{BC47E66A-C42F-45B5-BB3B-3274A787A1DA}"/>
              </a:ext>
            </a:extLst>
          </p:cNvPr>
          <p:cNvSpPr txBox="1"/>
          <p:nvPr/>
        </p:nvSpPr>
        <p:spPr>
          <a:xfrm>
            <a:off x="909836" y="1281089"/>
            <a:ext cx="10801200" cy="5576911"/>
          </a:xfrm>
          <a:prstGeom prst="rect">
            <a:avLst/>
          </a:prstGeom>
          <a:noFill/>
        </p:spPr>
        <p:txBody>
          <a:bodyPr wrap="square" rtlCol="0">
            <a:spAutoFit/>
          </a:bodyPr>
          <a:lstStyle/>
          <a:p>
            <a:pPr>
              <a:lnSpc>
                <a:spcPct val="90000"/>
              </a:lnSpc>
            </a:pPr>
            <a:r>
              <a:rPr kumimoji="1" lang="ja-JP" altLang="en-US" dirty="0"/>
              <a:t>★もしレジオネラ菌の事故が起きたら？（感染者を出してしまったら？）</a:t>
            </a:r>
            <a:endParaRPr kumimoji="1" lang="en-US" altLang="ja-JP" dirty="0"/>
          </a:p>
          <a:p>
            <a:pPr>
              <a:lnSpc>
                <a:spcPct val="90000"/>
              </a:lnSpc>
            </a:pPr>
            <a:endParaRPr kumimoji="1" lang="en-US" altLang="ja-JP" dirty="0"/>
          </a:p>
          <a:p>
            <a:pPr>
              <a:lnSpc>
                <a:spcPct val="90000"/>
              </a:lnSpc>
            </a:pPr>
            <a:r>
              <a:rPr kumimoji="1" lang="ja-JP" altLang="en-US" dirty="0"/>
              <a:t>　⇒　現状、行政では、レジオネラ菌による食中毒や風呂・病院での感染が起きた場合、</a:t>
            </a:r>
            <a:endParaRPr kumimoji="1" lang="en-US" altLang="ja-JP" dirty="0"/>
          </a:p>
          <a:p>
            <a:pPr>
              <a:lnSpc>
                <a:spcPct val="90000"/>
              </a:lnSpc>
            </a:pPr>
            <a:endParaRPr kumimoji="1" lang="en-US" altLang="ja-JP" dirty="0"/>
          </a:p>
          <a:p>
            <a:pPr>
              <a:lnSpc>
                <a:spcPct val="90000"/>
              </a:lnSpc>
            </a:pPr>
            <a:r>
              <a:rPr kumimoji="1" lang="ja-JP" altLang="en-US" dirty="0"/>
              <a:t>　　　「過酸化水素」で駆除しなさいという指導を行っている。</a:t>
            </a:r>
            <a:endParaRPr kumimoji="1" lang="en-US" altLang="ja-JP" dirty="0"/>
          </a:p>
          <a:p>
            <a:pPr>
              <a:lnSpc>
                <a:spcPct val="90000"/>
              </a:lnSpc>
            </a:pPr>
            <a:endParaRPr kumimoji="1" lang="en-US" altLang="ja-JP" dirty="0"/>
          </a:p>
          <a:p>
            <a:pPr>
              <a:lnSpc>
                <a:spcPct val="90000"/>
              </a:lnSpc>
            </a:pPr>
            <a:r>
              <a:rPr kumimoji="1" lang="ja-JP" altLang="en-US" dirty="0"/>
              <a:t>　　しかし、過酸化水素は、ブリーチ、や、ハイターの</a:t>
            </a:r>
            <a:r>
              <a:rPr kumimoji="1" lang="en-US" altLang="ja-JP" dirty="0"/>
              <a:t>20</a:t>
            </a:r>
            <a:r>
              <a:rPr kumimoji="1" lang="ja-JP" altLang="en-US" dirty="0"/>
              <a:t>倍の濃度。危険な劇物である。</a:t>
            </a:r>
            <a:endParaRPr kumimoji="1" lang="en-US" altLang="ja-JP" dirty="0"/>
          </a:p>
          <a:p>
            <a:pPr>
              <a:lnSpc>
                <a:spcPct val="90000"/>
              </a:lnSpc>
            </a:pPr>
            <a:endParaRPr kumimoji="1" lang="en-US" altLang="ja-JP" dirty="0"/>
          </a:p>
          <a:p>
            <a:pPr>
              <a:lnSpc>
                <a:spcPct val="90000"/>
              </a:lnSpc>
            </a:pPr>
            <a:r>
              <a:rPr kumimoji="1" lang="ja-JP" altLang="en-US" dirty="0"/>
              <a:t>　　よって、普通のルートでは買えないようになっている。（皮膚が溶ける）</a:t>
            </a:r>
            <a:endParaRPr kumimoji="1" lang="en-US" altLang="ja-JP" dirty="0"/>
          </a:p>
          <a:p>
            <a:pPr>
              <a:lnSpc>
                <a:spcPct val="90000"/>
              </a:lnSpc>
            </a:pPr>
            <a:endParaRPr kumimoji="1" lang="en-US" altLang="ja-JP" dirty="0"/>
          </a:p>
          <a:p>
            <a:pPr>
              <a:lnSpc>
                <a:spcPct val="90000"/>
              </a:lnSpc>
            </a:pPr>
            <a:endParaRPr kumimoji="1" lang="en-US" altLang="ja-JP" dirty="0"/>
          </a:p>
          <a:p>
            <a:pPr>
              <a:lnSpc>
                <a:spcPct val="90000"/>
              </a:lnSpc>
            </a:pPr>
            <a:r>
              <a:rPr kumimoji="1" lang="ja-JP" altLang="en-US" dirty="0"/>
              <a:t>　　過酸化水素でレジオネラ菌を駆除しても、それで駆除できたという「保証」は与えない。</a:t>
            </a:r>
            <a:endParaRPr kumimoji="1" lang="en-US" altLang="ja-JP" dirty="0"/>
          </a:p>
          <a:p>
            <a:pPr>
              <a:lnSpc>
                <a:spcPct val="90000"/>
              </a:lnSpc>
            </a:pPr>
            <a:endParaRPr kumimoji="1" lang="en-US" altLang="ja-JP" dirty="0"/>
          </a:p>
          <a:p>
            <a:pPr>
              <a:lnSpc>
                <a:spcPct val="90000"/>
              </a:lnSpc>
            </a:pPr>
            <a:r>
              <a:rPr kumimoji="1" lang="ja-JP" altLang="en-US" dirty="0"/>
              <a:t>　　過酸化水素には、保証をすることができない。（つまり、駆除できているか、自信がない）</a:t>
            </a:r>
            <a:endParaRPr kumimoji="1" lang="en-US" altLang="ja-JP" dirty="0"/>
          </a:p>
          <a:p>
            <a:pPr>
              <a:lnSpc>
                <a:spcPct val="90000"/>
              </a:lnSpc>
            </a:pPr>
            <a:endParaRPr kumimoji="1" lang="en-US" altLang="ja-JP" dirty="0"/>
          </a:p>
          <a:p>
            <a:pPr>
              <a:lnSpc>
                <a:spcPct val="90000"/>
              </a:lnSpc>
            </a:pPr>
            <a:r>
              <a:rPr kumimoji="1" lang="ja-JP" altLang="en-US" dirty="0"/>
              <a:t>　</a:t>
            </a:r>
            <a:endParaRPr kumimoji="1" lang="en-US" altLang="ja-JP" dirty="0"/>
          </a:p>
          <a:p>
            <a:pPr>
              <a:lnSpc>
                <a:spcPct val="90000"/>
              </a:lnSpc>
            </a:pPr>
            <a:r>
              <a:rPr kumimoji="1" lang="ja-JP" altLang="en-US" dirty="0">
                <a:solidFill>
                  <a:srgbClr val="FF0000"/>
                </a:solidFill>
              </a:rPr>
              <a:t>つまり、現状では、過酸化水素に頼るしかないレジオネラ菌の駆除であるが、</a:t>
            </a:r>
            <a:endParaRPr kumimoji="1" lang="en-US" altLang="ja-JP" dirty="0">
              <a:solidFill>
                <a:srgbClr val="FF0000"/>
              </a:solidFill>
            </a:endParaRPr>
          </a:p>
          <a:p>
            <a:pPr>
              <a:lnSpc>
                <a:spcPct val="90000"/>
              </a:lnSpc>
            </a:pPr>
            <a:endParaRPr kumimoji="1" lang="en-US" altLang="ja-JP" dirty="0">
              <a:solidFill>
                <a:srgbClr val="FF0000"/>
              </a:solidFill>
            </a:endParaRPr>
          </a:p>
          <a:p>
            <a:pPr>
              <a:lnSpc>
                <a:spcPct val="90000"/>
              </a:lnSpc>
            </a:pPr>
            <a:r>
              <a:rPr kumimoji="1" lang="ja-JP" altLang="en-US" dirty="0">
                <a:solidFill>
                  <a:srgbClr val="FF0000"/>
                </a:solidFill>
              </a:rPr>
              <a:t>　　行政指導で駆除をした業者が、自身が行った「駆除」に対して保証ができない。</a:t>
            </a:r>
            <a:endParaRPr kumimoji="1" lang="en-US" altLang="ja-JP" dirty="0">
              <a:solidFill>
                <a:srgbClr val="FF0000"/>
              </a:solidFill>
            </a:endParaRPr>
          </a:p>
          <a:p>
            <a:pPr>
              <a:lnSpc>
                <a:spcPct val="90000"/>
              </a:lnSpc>
            </a:pPr>
            <a:endParaRPr kumimoji="1" lang="en-US" altLang="ja-JP" dirty="0">
              <a:solidFill>
                <a:srgbClr val="FF0000"/>
              </a:solidFill>
            </a:endParaRPr>
          </a:p>
          <a:p>
            <a:pPr>
              <a:lnSpc>
                <a:spcPct val="90000"/>
              </a:lnSpc>
            </a:pPr>
            <a:r>
              <a:rPr kumimoji="1" lang="ja-JP" altLang="en-US" dirty="0">
                <a:solidFill>
                  <a:srgbClr val="FF0000"/>
                </a:solidFill>
              </a:rPr>
              <a:t>　　</a:t>
            </a:r>
            <a:r>
              <a:rPr kumimoji="1" lang="ja-JP" altLang="en-US" sz="3600" dirty="0">
                <a:solidFill>
                  <a:srgbClr val="FF0000"/>
                </a:solidFill>
              </a:rPr>
              <a:t>それぐらいに、レジオネラ菌の駆除は難しい。</a:t>
            </a:r>
          </a:p>
        </p:txBody>
      </p:sp>
      <p:pic>
        <p:nvPicPr>
          <p:cNvPr id="4" name="図 3">
            <a:extLst>
              <a:ext uri="{FF2B5EF4-FFF2-40B4-BE49-F238E27FC236}">
                <a16:creationId xmlns:a16="http://schemas.microsoft.com/office/drawing/2014/main" id="{2B701EFC-6F6D-45E0-8092-72EB91B69A9A}"/>
              </a:ext>
            </a:extLst>
          </p:cNvPr>
          <p:cNvPicPr>
            <a:picLocks noChangeAspect="1"/>
          </p:cNvPicPr>
          <p:nvPr/>
        </p:nvPicPr>
        <p:blipFill>
          <a:blip r:embed="rId2"/>
          <a:stretch>
            <a:fillRect/>
          </a:stretch>
        </p:blipFill>
        <p:spPr>
          <a:xfrm>
            <a:off x="10182777" y="4790910"/>
            <a:ext cx="1810291" cy="1350756"/>
          </a:xfrm>
          <a:prstGeom prst="rect">
            <a:avLst/>
          </a:prstGeom>
        </p:spPr>
      </p:pic>
      <p:pic>
        <p:nvPicPr>
          <p:cNvPr id="5" name="図 4">
            <a:extLst>
              <a:ext uri="{FF2B5EF4-FFF2-40B4-BE49-F238E27FC236}">
                <a16:creationId xmlns:a16="http://schemas.microsoft.com/office/drawing/2014/main" id="{AD691134-AC84-484D-9E07-5C99692AEA73}"/>
              </a:ext>
            </a:extLst>
          </p:cNvPr>
          <p:cNvPicPr>
            <a:picLocks noChangeAspect="1"/>
          </p:cNvPicPr>
          <p:nvPr/>
        </p:nvPicPr>
        <p:blipFill>
          <a:blip r:embed="rId3"/>
          <a:stretch>
            <a:fillRect/>
          </a:stretch>
        </p:blipFill>
        <p:spPr>
          <a:xfrm>
            <a:off x="10198868" y="2348880"/>
            <a:ext cx="1800524" cy="1350393"/>
          </a:xfrm>
          <a:prstGeom prst="rect">
            <a:avLst/>
          </a:prstGeom>
        </p:spPr>
      </p:pic>
    </p:spTree>
    <p:extLst>
      <p:ext uri="{BB962C8B-B14F-4D97-AF65-F5344CB8AC3E}">
        <p14:creationId xmlns:p14="http://schemas.microsoft.com/office/powerpoint/2010/main" val="294620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1D5B61-0E78-40F8-80DC-43E6B2AF01EE}"/>
              </a:ext>
            </a:extLst>
          </p:cNvPr>
          <p:cNvSpPr>
            <a:spLocks noGrp="1"/>
          </p:cNvSpPr>
          <p:nvPr>
            <p:ph type="title"/>
          </p:nvPr>
        </p:nvSpPr>
        <p:spPr>
          <a:xfrm>
            <a:off x="1701924" y="5013176"/>
            <a:ext cx="9601200" cy="1143000"/>
          </a:xfrm>
        </p:spPr>
        <p:txBody>
          <a:bodyPr>
            <a:normAutofit fontScale="90000"/>
          </a:bodyPr>
          <a:lstStyle/>
          <a:p>
            <a:r>
              <a:rPr kumimoji="1" lang="ja-JP" altLang="en-US" dirty="0"/>
              <a:t>人類は、現在、感染症、ウィルスに勝てていない</a:t>
            </a:r>
            <a:br>
              <a:rPr kumimoji="1" lang="en-US" altLang="ja-JP" dirty="0"/>
            </a:br>
            <a:br>
              <a:rPr kumimoji="1" lang="en-US" altLang="ja-JP" dirty="0"/>
            </a:br>
            <a:r>
              <a:rPr kumimoji="1" lang="ja-JP" altLang="en-US" dirty="0"/>
              <a:t>コロナは、レジオネラ菌に比べたら、かわいいもの。</a:t>
            </a:r>
            <a:br>
              <a:rPr kumimoji="1" lang="en-US" altLang="ja-JP" dirty="0"/>
            </a:br>
            <a:br>
              <a:rPr kumimoji="1" lang="en-US" altLang="ja-JP" dirty="0"/>
            </a:br>
            <a:r>
              <a:rPr kumimoji="1" lang="ja-JP" altLang="en-US" dirty="0"/>
              <a:t>コロナの何倍も強力で、現在は、ウィルスフリー</a:t>
            </a:r>
            <a:r>
              <a:rPr kumimoji="1" lang="en-US" altLang="ja-JP" dirty="0"/>
              <a:t>Ⅹ</a:t>
            </a:r>
            <a:r>
              <a:rPr kumimoji="1" lang="ja-JP" altLang="en-US" dirty="0"/>
              <a:t>ぐらいしか、駆除できない感染症の致死疾患をもたらすウィルスだが、</a:t>
            </a:r>
            <a:br>
              <a:rPr kumimoji="1" lang="en-US" altLang="ja-JP" dirty="0"/>
            </a:br>
            <a:br>
              <a:rPr kumimoji="1" lang="en-US" altLang="ja-JP" dirty="0"/>
            </a:br>
            <a:r>
              <a:rPr kumimoji="1" lang="ja-JP" altLang="en-US" dirty="0"/>
              <a:t>人類は、塩素以外には対策がない。</a:t>
            </a:r>
            <a:br>
              <a:rPr kumimoji="1" lang="en-US" altLang="ja-JP" dirty="0"/>
            </a:br>
            <a:br>
              <a:rPr kumimoji="1" lang="en-US" altLang="ja-JP" dirty="0"/>
            </a:br>
            <a:r>
              <a:rPr kumimoji="1" lang="ja-JP" altLang="en-US" dirty="0"/>
              <a:t>塩素でも、駆除できないと政府も分かっている。</a:t>
            </a:r>
          </a:p>
        </p:txBody>
      </p:sp>
      <p:pic>
        <p:nvPicPr>
          <p:cNvPr id="3" name="図 2">
            <a:extLst>
              <a:ext uri="{FF2B5EF4-FFF2-40B4-BE49-F238E27FC236}">
                <a16:creationId xmlns:a16="http://schemas.microsoft.com/office/drawing/2014/main" id="{2539A8F7-DC21-459D-B228-5895286CDA7E}"/>
              </a:ext>
            </a:extLst>
          </p:cNvPr>
          <p:cNvPicPr>
            <a:picLocks noChangeAspect="1"/>
          </p:cNvPicPr>
          <p:nvPr/>
        </p:nvPicPr>
        <p:blipFill>
          <a:blip r:embed="rId2"/>
          <a:stretch>
            <a:fillRect/>
          </a:stretch>
        </p:blipFill>
        <p:spPr>
          <a:xfrm>
            <a:off x="8182644" y="4149080"/>
            <a:ext cx="3762375" cy="1219200"/>
          </a:xfrm>
          <a:prstGeom prst="rect">
            <a:avLst/>
          </a:prstGeom>
        </p:spPr>
      </p:pic>
      <p:pic>
        <p:nvPicPr>
          <p:cNvPr id="4" name="図 3">
            <a:extLst>
              <a:ext uri="{FF2B5EF4-FFF2-40B4-BE49-F238E27FC236}">
                <a16:creationId xmlns:a16="http://schemas.microsoft.com/office/drawing/2014/main" id="{CABCA2E1-061D-4411-B249-B661D39071F4}"/>
              </a:ext>
            </a:extLst>
          </p:cNvPr>
          <p:cNvPicPr>
            <a:picLocks noChangeAspect="1"/>
          </p:cNvPicPr>
          <p:nvPr/>
        </p:nvPicPr>
        <p:blipFill>
          <a:blip r:embed="rId3"/>
          <a:stretch>
            <a:fillRect/>
          </a:stretch>
        </p:blipFill>
        <p:spPr>
          <a:xfrm>
            <a:off x="10120053" y="116632"/>
            <a:ext cx="1824966" cy="1219200"/>
          </a:xfrm>
          <a:prstGeom prst="rect">
            <a:avLst/>
          </a:prstGeom>
        </p:spPr>
      </p:pic>
    </p:spTree>
    <p:extLst>
      <p:ext uri="{BB962C8B-B14F-4D97-AF65-F5344CB8AC3E}">
        <p14:creationId xmlns:p14="http://schemas.microsoft.com/office/powerpoint/2010/main" val="191512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4C6514-EFF1-473C-ABBA-A2F4545C5C34}"/>
              </a:ext>
            </a:extLst>
          </p:cNvPr>
          <p:cNvSpPr>
            <a:spLocks noGrp="1"/>
          </p:cNvSpPr>
          <p:nvPr>
            <p:ph type="title"/>
          </p:nvPr>
        </p:nvSpPr>
        <p:spPr>
          <a:xfrm>
            <a:off x="1125860" y="-315416"/>
            <a:ext cx="9601200" cy="1143000"/>
          </a:xfrm>
        </p:spPr>
        <p:txBody>
          <a:bodyPr/>
          <a:lstStyle/>
          <a:p>
            <a:r>
              <a:rPr kumimoji="1" lang="ja-JP" altLang="en-US" dirty="0"/>
              <a:t>ウィルスフリー</a:t>
            </a:r>
            <a:r>
              <a:rPr kumimoji="1" lang="en-US" altLang="ja-JP" dirty="0"/>
              <a:t>Ⅹ</a:t>
            </a:r>
            <a:r>
              <a:rPr kumimoji="1" lang="ja-JP" altLang="en-US" dirty="0"/>
              <a:t>　その特異性と突出した成果</a:t>
            </a:r>
          </a:p>
        </p:txBody>
      </p:sp>
      <p:sp>
        <p:nvSpPr>
          <p:cNvPr id="3" name="テキスト ボックス 2">
            <a:extLst>
              <a:ext uri="{FF2B5EF4-FFF2-40B4-BE49-F238E27FC236}">
                <a16:creationId xmlns:a16="http://schemas.microsoft.com/office/drawing/2014/main" id="{32F2F7E4-707E-40B4-9B1E-7F38DED25D9F}"/>
              </a:ext>
            </a:extLst>
          </p:cNvPr>
          <p:cNvSpPr txBox="1"/>
          <p:nvPr/>
        </p:nvSpPr>
        <p:spPr>
          <a:xfrm>
            <a:off x="1106623" y="1052736"/>
            <a:ext cx="10369152" cy="5576911"/>
          </a:xfrm>
          <a:prstGeom prst="rect">
            <a:avLst/>
          </a:prstGeom>
          <a:noFill/>
        </p:spPr>
        <p:txBody>
          <a:bodyPr wrap="square" rtlCol="0">
            <a:spAutoFit/>
          </a:bodyPr>
          <a:lstStyle/>
          <a:p>
            <a:pPr>
              <a:lnSpc>
                <a:spcPct val="90000"/>
              </a:lnSpc>
            </a:pPr>
            <a:r>
              <a:rPr kumimoji="1" lang="ja-JP" altLang="en-US" dirty="0"/>
              <a:t>強烈なウィルスに対して、為す術がない人類と、ウィルス、細菌の戦い。</a:t>
            </a:r>
            <a:endParaRPr kumimoji="1" lang="en-US" altLang="ja-JP" dirty="0"/>
          </a:p>
          <a:p>
            <a:pPr>
              <a:lnSpc>
                <a:spcPct val="90000"/>
              </a:lnSpc>
            </a:pPr>
            <a:endParaRPr kumimoji="1" lang="en-US" altLang="ja-JP" dirty="0"/>
          </a:p>
          <a:p>
            <a:pPr>
              <a:lnSpc>
                <a:spcPct val="90000"/>
              </a:lnSpc>
            </a:pPr>
            <a:r>
              <a:rPr kumimoji="1" lang="ja-JP" altLang="en-US" sz="3200" dirty="0">
                <a:solidFill>
                  <a:srgbClr val="FF0000"/>
                </a:solidFill>
              </a:rPr>
              <a:t>コロナよりも強烈で、なかなか駆除できないレジオネラ菌が、なんと、ウィルスフリー</a:t>
            </a:r>
            <a:r>
              <a:rPr kumimoji="1" lang="en-US" altLang="ja-JP" sz="3200" dirty="0">
                <a:solidFill>
                  <a:srgbClr val="FF0000"/>
                </a:solidFill>
              </a:rPr>
              <a:t>Ⅹ</a:t>
            </a:r>
            <a:r>
              <a:rPr kumimoji="1" lang="ja-JP" altLang="en-US" sz="3200" dirty="0">
                <a:solidFill>
                  <a:srgbClr val="FF0000"/>
                </a:solidFill>
              </a:rPr>
              <a:t>で駆除できる。</a:t>
            </a:r>
            <a:endParaRPr kumimoji="1" lang="en-US" altLang="ja-JP" sz="3200" dirty="0">
              <a:solidFill>
                <a:srgbClr val="FF0000"/>
              </a:solidFill>
            </a:endParaRPr>
          </a:p>
          <a:p>
            <a:pPr>
              <a:lnSpc>
                <a:spcPct val="90000"/>
              </a:lnSpc>
            </a:pPr>
            <a:endParaRPr kumimoji="1" lang="en-US" altLang="ja-JP" sz="4000" dirty="0"/>
          </a:p>
          <a:p>
            <a:pPr>
              <a:lnSpc>
                <a:spcPct val="90000"/>
              </a:lnSpc>
            </a:pPr>
            <a:r>
              <a:rPr kumimoji="1" lang="ja-JP" altLang="en-US" sz="4000" dirty="0"/>
              <a:t>当然、その他多くのウィルスも駆除できる。</a:t>
            </a:r>
            <a:endParaRPr kumimoji="1" lang="en-US" altLang="ja-JP" sz="4000" dirty="0"/>
          </a:p>
          <a:p>
            <a:pPr>
              <a:lnSpc>
                <a:spcPct val="90000"/>
              </a:lnSpc>
            </a:pPr>
            <a:endParaRPr kumimoji="1" lang="en-US" altLang="ja-JP" dirty="0"/>
          </a:p>
          <a:p>
            <a:pPr>
              <a:lnSpc>
                <a:spcPct val="90000"/>
              </a:lnSpc>
            </a:pPr>
            <a:r>
              <a:rPr kumimoji="1" lang="ja-JP" altLang="en-US" dirty="0"/>
              <a:t>「危険」とかかれた劇物の過酸化水素でさえ、自信がないため「保証」はつけられない。</a:t>
            </a:r>
            <a:endParaRPr kumimoji="1" lang="en-US" altLang="ja-JP" dirty="0"/>
          </a:p>
          <a:p>
            <a:pPr>
              <a:lnSpc>
                <a:spcPct val="90000"/>
              </a:lnSpc>
            </a:pPr>
            <a:endParaRPr kumimoji="1" lang="en-US" altLang="ja-JP" dirty="0"/>
          </a:p>
          <a:p>
            <a:pPr>
              <a:lnSpc>
                <a:spcPct val="90000"/>
              </a:lnSpc>
            </a:pPr>
            <a:r>
              <a:rPr kumimoji="1" lang="ja-JP" altLang="en-US" dirty="0"/>
              <a:t>しかし、ウィルスフリー</a:t>
            </a:r>
            <a:r>
              <a:rPr kumimoji="1" lang="en-US" altLang="ja-JP" dirty="0"/>
              <a:t>Ⅹ</a:t>
            </a:r>
            <a:r>
              <a:rPr kumimoji="1" lang="ja-JP" altLang="en-US" dirty="0"/>
              <a:t>を使ったレジオネラ菌駆除の施工には、「保証」を出してきた。</a:t>
            </a:r>
            <a:endParaRPr kumimoji="1" lang="en-US" altLang="ja-JP" dirty="0"/>
          </a:p>
          <a:p>
            <a:pPr>
              <a:lnSpc>
                <a:spcPct val="90000"/>
              </a:lnSpc>
            </a:pPr>
            <a:endParaRPr kumimoji="1" lang="en-US" altLang="ja-JP" dirty="0"/>
          </a:p>
          <a:p>
            <a:pPr>
              <a:lnSpc>
                <a:spcPct val="90000"/>
              </a:lnSpc>
            </a:pPr>
            <a:r>
              <a:rPr kumimoji="1" lang="ja-JP" altLang="en-US" dirty="0"/>
              <a:t>そして、実際に、施工したところから、レジオネラ菌の事故は発生していない。</a:t>
            </a:r>
            <a:endParaRPr kumimoji="1" lang="en-US" altLang="ja-JP" dirty="0"/>
          </a:p>
          <a:p>
            <a:pPr>
              <a:lnSpc>
                <a:spcPct val="90000"/>
              </a:lnSpc>
            </a:pPr>
            <a:endParaRPr kumimoji="1" lang="en-US" altLang="ja-JP" dirty="0"/>
          </a:p>
          <a:p>
            <a:pPr>
              <a:lnSpc>
                <a:spcPct val="90000"/>
              </a:lnSpc>
            </a:pPr>
            <a:r>
              <a:rPr kumimoji="1" lang="ja-JP" altLang="en-US" dirty="0"/>
              <a:t>そして、成功したところから、</a:t>
            </a:r>
            <a:r>
              <a:rPr kumimoji="1" lang="en-US" altLang="ja-JP" dirty="0"/>
              <a:t>20</a:t>
            </a:r>
            <a:r>
              <a:rPr kumimoji="1" lang="ja-JP" altLang="en-US" dirty="0"/>
              <a:t>年間一度も、健康被害は報告されていない。</a:t>
            </a:r>
            <a:endParaRPr kumimoji="1" lang="en-US" altLang="ja-JP" dirty="0"/>
          </a:p>
          <a:p>
            <a:pPr>
              <a:lnSpc>
                <a:spcPct val="90000"/>
              </a:lnSpc>
            </a:pPr>
            <a:endParaRPr kumimoji="1" lang="en-US" altLang="ja-JP" dirty="0"/>
          </a:p>
          <a:p>
            <a:pPr>
              <a:lnSpc>
                <a:spcPct val="90000"/>
              </a:lnSpc>
            </a:pPr>
            <a:r>
              <a:rPr kumimoji="1" lang="ja-JP" altLang="en-US" dirty="0"/>
              <a:t>多くの温泉旅館をレジオネラ菌から助けてきたが、施工したところからの苦情や事故は一件もない。</a:t>
            </a:r>
            <a:endParaRPr kumimoji="1" lang="en-US" altLang="ja-JP" dirty="0"/>
          </a:p>
          <a:p>
            <a:pPr>
              <a:lnSpc>
                <a:spcPct val="90000"/>
              </a:lnSpc>
            </a:pPr>
            <a:endParaRPr kumimoji="1" lang="en-US" altLang="ja-JP" dirty="0"/>
          </a:p>
          <a:p>
            <a:pPr>
              <a:lnSpc>
                <a:spcPct val="90000"/>
              </a:lnSpc>
            </a:pPr>
            <a:r>
              <a:rPr kumimoji="1" lang="ja-JP" altLang="en-US" dirty="0"/>
              <a:t>これが、歴然たる実績である。</a:t>
            </a:r>
            <a:endParaRPr kumimoji="1" lang="en-US" altLang="ja-JP" dirty="0"/>
          </a:p>
        </p:txBody>
      </p:sp>
      <p:pic>
        <p:nvPicPr>
          <p:cNvPr id="5" name="図 4">
            <a:extLst>
              <a:ext uri="{FF2B5EF4-FFF2-40B4-BE49-F238E27FC236}">
                <a16:creationId xmlns:a16="http://schemas.microsoft.com/office/drawing/2014/main" id="{F1F88131-F431-48A2-BDD3-2C11B539F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0094" y="-360548"/>
            <a:ext cx="1944216" cy="1944216"/>
          </a:xfrm>
          <a:prstGeom prst="rect">
            <a:avLst/>
          </a:prstGeom>
        </p:spPr>
      </p:pic>
      <p:pic>
        <p:nvPicPr>
          <p:cNvPr id="5122" name="Picture 2" descr="レジオネラ属菌からみんなの笑顔を守る | リアルタイムPCR装置_日本板硝子">
            <a:extLst>
              <a:ext uri="{FF2B5EF4-FFF2-40B4-BE49-F238E27FC236}">
                <a16:creationId xmlns:a16="http://schemas.microsoft.com/office/drawing/2014/main" id="{FD10F128-6C15-47DA-A66B-2B50DF0109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753" y="5661248"/>
            <a:ext cx="869826" cy="86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0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7C84C9-F06B-4C92-AFE4-E5D7C6547582}"/>
              </a:ext>
            </a:extLst>
          </p:cNvPr>
          <p:cNvSpPr>
            <a:spLocks noGrp="1"/>
          </p:cNvSpPr>
          <p:nvPr>
            <p:ph type="title"/>
          </p:nvPr>
        </p:nvSpPr>
        <p:spPr>
          <a:xfrm>
            <a:off x="1197868" y="5301208"/>
            <a:ext cx="10657184" cy="1143000"/>
          </a:xfrm>
        </p:spPr>
        <p:txBody>
          <a:bodyPr>
            <a:noAutofit/>
          </a:bodyPr>
          <a:lstStyle/>
          <a:p>
            <a:r>
              <a:rPr kumimoji="1" lang="ja-JP" altLang="en-US" sz="2800" dirty="0"/>
              <a:t>行政が、レジオネラ菌で事故が起きたり、食中毒が出たときに駆除用に使用を勧める劇物の「過酸化水素」</a:t>
            </a:r>
            <a:br>
              <a:rPr kumimoji="1" lang="en-US" altLang="ja-JP" sz="2800" dirty="0"/>
            </a:br>
            <a:br>
              <a:rPr kumimoji="1" lang="en-US" altLang="ja-JP" sz="2800" dirty="0"/>
            </a:br>
            <a:r>
              <a:rPr kumimoji="1" lang="ja-JP" altLang="en-US" sz="2800" dirty="0"/>
              <a:t>しかし、これよりも、成果が高いのが、ウィルスフリー</a:t>
            </a:r>
            <a:r>
              <a:rPr kumimoji="1" lang="en-US" altLang="ja-JP" sz="2800" dirty="0"/>
              <a:t>Ⅹ</a:t>
            </a:r>
            <a:r>
              <a:rPr kumimoji="1" lang="ja-JP" altLang="en-US" sz="2800" dirty="0"/>
              <a:t>！</a:t>
            </a:r>
            <a:br>
              <a:rPr kumimoji="1" lang="en-US" altLang="ja-JP" sz="2800" dirty="0"/>
            </a:br>
            <a:r>
              <a:rPr kumimoji="1" lang="ja-JP" altLang="en-US" sz="2800" dirty="0"/>
              <a:t>過酸化水素は、通常使用できない危険な薬剤だが、</a:t>
            </a:r>
            <a:br>
              <a:rPr kumimoji="1" lang="en-US" altLang="ja-JP" sz="2800" dirty="0"/>
            </a:br>
            <a:br>
              <a:rPr kumimoji="1" lang="en-US" altLang="ja-JP" sz="2800" dirty="0"/>
            </a:br>
            <a:r>
              <a:rPr kumimoji="1" lang="ja-JP" altLang="en-US" sz="2800" dirty="0"/>
              <a:t>ウィルスフリーは人体に安全で、素足で入っても大丈夫。</a:t>
            </a:r>
            <a:br>
              <a:rPr kumimoji="1" lang="en-US" altLang="ja-JP" sz="2800" dirty="0"/>
            </a:br>
            <a:br>
              <a:rPr kumimoji="1" lang="en-US" altLang="ja-JP" sz="2800" dirty="0"/>
            </a:br>
            <a:r>
              <a:rPr kumimoji="1" lang="ja-JP" altLang="en-US" sz="2800" dirty="0"/>
              <a:t>実際、施工業者の作業員は、素足で、温泉などの</a:t>
            </a:r>
            <a:br>
              <a:rPr kumimoji="1" lang="en-US" altLang="ja-JP" sz="2800" dirty="0"/>
            </a:br>
            <a:r>
              <a:rPr kumimoji="1" lang="ja-JP" altLang="en-US" sz="2800" dirty="0"/>
              <a:t>除カビ（レジオネラ菌駆除）をしているが、</a:t>
            </a:r>
            <a:br>
              <a:rPr kumimoji="1" lang="en-US" altLang="ja-JP" sz="2800" dirty="0"/>
            </a:br>
            <a:r>
              <a:rPr kumimoji="1" lang="ja-JP" altLang="en-US" sz="2800" dirty="0"/>
              <a:t>何の健康上の問題も</a:t>
            </a:r>
            <a:r>
              <a:rPr kumimoji="1" lang="en-US" altLang="ja-JP" sz="2800" dirty="0"/>
              <a:t>20</a:t>
            </a:r>
            <a:r>
              <a:rPr kumimoji="1" lang="ja-JP" altLang="en-US" sz="2800" dirty="0"/>
              <a:t>年間一度も起きていない。</a:t>
            </a:r>
          </a:p>
        </p:txBody>
      </p:sp>
      <p:sp>
        <p:nvSpPr>
          <p:cNvPr id="3" name="テキスト ボックス 2">
            <a:extLst>
              <a:ext uri="{FF2B5EF4-FFF2-40B4-BE49-F238E27FC236}">
                <a16:creationId xmlns:a16="http://schemas.microsoft.com/office/drawing/2014/main" id="{8D60C50A-4285-414A-A57E-CDEB3B247A79}"/>
              </a:ext>
            </a:extLst>
          </p:cNvPr>
          <p:cNvSpPr txBox="1"/>
          <p:nvPr/>
        </p:nvSpPr>
        <p:spPr>
          <a:xfrm>
            <a:off x="1701924" y="260648"/>
            <a:ext cx="9793088" cy="867930"/>
          </a:xfrm>
          <a:prstGeom prst="rect">
            <a:avLst/>
          </a:prstGeom>
          <a:noFill/>
        </p:spPr>
        <p:txBody>
          <a:bodyPr wrap="square" rtlCol="0">
            <a:spAutoFit/>
          </a:bodyPr>
          <a:lstStyle/>
          <a:p>
            <a:pPr>
              <a:lnSpc>
                <a:spcPct val="90000"/>
              </a:lnSpc>
            </a:pPr>
            <a:r>
              <a:rPr kumimoji="1" lang="ja-JP" altLang="en-US" sz="2800" dirty="0">
                <a:solidFill>
                  <a:srgbClr val="FF0000"/>
                </a:solidFill>
              </a:rPr>
              <a:t>危険な過酸化水素より、高い効果があるのに、</a:t>
            </a:r>
            <a:endParaRPr kumimoji="1" lang="en-US" altLang="ja-JP" sz="2800" dirty="0">
              <a:solidFill>
                <a:srgbClr val="FF0000"/>
              </a:solidFill>
            </a:endParaRPr>
          </a:p>
          <a:p>
            <a:pPr>
              <a:lnSpc>
                <a:spcPct val="90000"/>
              </a:lnSpc>
            </a:pPr>
            <a:r>
              <a:rPr kumimoji="1" lang="ja-JP" altLang="en-US" sz="2800" dirty="0">
                <a:solidFill>
                  <a:srgbClr val="FF0000"/>
                </a:solidFill>
              </a:rPr>
              <a:t>人体に安全なウィルスフリー 除菌剤シリーズ</a:t>
            </a:r>
          </a:p>
        </p:txBody>
      </p:sp>
      <p:pic>
        <p:nvPicPr>
          <p:cNvPr id="6" name="図 5">
            <a:extLst>
              <a:ext uri="{FF2B5EF4-FFF2-40B4-BE49-F238E27FC236}">
                <a16:creationId xmlns:a16="http://schemas.microsoft.com/office/drawing/2014/main" id="{DBDFBDBC-5BF5-4521-8A8F-FE1BA7EEC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8828" y="3521757"/>
            <a:ext cx="2192333" cy="2922451"/>
          </a:xfrm>
          <a:prstGeom prst="rect">
            <a:avLst/>
          </a:prstGeom>
        </p:spPr>
      </p:pic>
    </p:spTree>
    <p:extLst>
      <p:ext uri="{BB962C8B-B14F-4D97-AF65-F5344CB8AC3E}">
        <p14:creationId xmlns:p14="http://schemas.microsoft.com/office/powerpoint/2010/main" val="39310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586058-98EB-4F5A-8BDD-CA091696D511}"/>
              </a:ext>
            </a:extLst>
          </p:cNvPr>
          <p:cNvSpPr>
            <a:spLocks noGrp="1"/>
          </p:cNvSpPr>
          <p:nvPr>
            <p:ph type="title"/>
          </p:nvPr>
        </p:nvSpPr>
        <p:spPr/>
        <p:txBody>
          <a:bodyPr>
            <a:normAutofit fontScale="90000"/>
          </a:bodyPr>
          <a:lstStyle/>
          <a:p>
            <a:r>
              <a:rPr kumimoji="1" lang="ja-JP" altLang="en-US" dirty="0"/>
              <a:t>行政指導でウィルス対策に使う「過酸化水素」</a:t>
            </a:r>
            <a:br>
              <a:rPr kumimoji="1" lang="en-US" altLang="ja-JP" dirty="0"/>
            </a:br>
            <a:r>
              <a:rPr kumimoji="1" lang="ja-JP" altLang="en-US" dirty="0"/>
              <a:t>しかし、人体に安全ではなく、危険で、自然も汚す劇薬</a:t>
            </a:r>
          </a:p>
        </p:txBody>
      </p:sp>
      <p:sp>
        <p:nvSpPr>
          <p:cNvPr id="3" name="テキスト ボックス 2">
            <a:extLst>
              <a:ext uri="{FF2B5EF4-FFF2-40B4-BE49-F238E27FC236}">
                <a16:creationId xmlns:a16="http://schemas.microsoft.com/office/drawing/2014/main" id="{258FB766-CF0C-4AC2-BD49-D57FBC3804FF}"/>
              </a:ext>
            </a:extLst>
          </p:cNvPr>
          <p:cNvSpPr txBox="1"/>
          <p:nvPr/>
        </p:nvSpPr>
        <p:spPr>
          <a:xfrm>
            <a:off x="1557908" y="1844824"/>
            <a:ext cx="9433048" cy="4829014"/>
          </a:xfrm>
          <a:prstGeom prst="rect">
            <a:avLst/>
          </a:prstGeom>
          <a:noFill/>
        </p:spPr>
        <p:txBody>
          <a:bodyPr wrap="square" rtlCol="0">
            <a:spAutoFit/>
          </a:bodyPr>
          <a:lstStyle/>
          <a:p>
            <a:pPr>
              <a:lnSpc>
                <a:spcPct val="90000"/>
              </a:lnSpc>
            </a:pPr>
            <a:r>
              <a:rPr kumimoji="1" lang="ja-JP" altLang="en-US" dirty="0"/>
              <a:t>レジオネラ菌が出た場合の対策として、行政が許可し、使用を認める過酸化水素。</a:t>
            </a:r>
            <a:endParaRPr kumimoji="1" lang="en-US" altLang="ja-JP" dirty="0"/>
          </a:p>
          <a:p>
            <a:pPr>
              <a:lnSpc>
                <a:spcPct val="90000"/>
              </a:lnSpc>
            </a:pPr>
            <a:endParaRPr kumimoji="1" lang="en-US" altLang="ja-JP" dirty="0"/>
          </a:p>
          <a:p>
            <a:pPr>
              <a:lnSpc>
                <a:spcPct val="90000"/>
              </a:lnSpc>
            </a:pPr>
            <a:r>
              <a:rPr kumimoji="1" lang="ja-JP" altLang="en-US" dirty="0"/>
              <a:t>しかし、人体への悪影響　と　工事の後に陰性にならないとの保証もしない。</a:t>
            </a:r>
            <a:endParaRPr kumimoji="1" lang="en-US" altLang="ja-JP" dirty="0"/>
          </a:p>
          <a:p>
            <a:pPr>
              <a:lnSpc>
                <a:spcPct val="90000"/>
              </a:lnSpc>
            </a:pPr>
            <a:endParaRPr kumimoji="1" lang="en-US" altLang="ja-JP" dirty="0"/>
          </a:p>
          <a:p>
            <a:pPr>
              <a:lnSpc>
                <a:spcPct val="90000"/>
              </a:lnSpc>
            </a:pPr>
            <a:endParaRPr kumimoji="1" lang="en-US" altLang="ja-JP" dirty="0"/>
          </a:p>
          <a:p>
            <a:pPr>
              <a:lnSpc>
                <a:spcPct val="90000"/>
              </a:lnSpc>
            </a:pPr>
            <a:r>
              <a:rPr kumimoji="1" lang="ja-JP" altLang="en-US" dirty="0">
                <a:solidFill>
                  <a:srgbClr val="FF0000"/>
                </a:solidFill>
              </a:rPr>
              <a:t>ウィルスフリー</a:t>
            </a:r>
            <a:r>
              <a:rPr kumimoji="1" lang="en-US" altLang="ja-JP" dirty="0">
                <a:solidFill>
                  <a:srgbClr val="FF0000"/>
                </a:solidFill>
              </a:rPr>
              <a:t>Ⅹ</a:t>
            </a:r>
            <a:r>
              <a:rPr kumimoji="1" lang="ja-JP" altLang="en-US" dirty="0">
                <a:solidFill>
                  <a:srgbClr val="FF0000"/>
                </a:solidFill>
              </a:rPr>
              <a:t>は、保証をする。素足で作業しても問題ない。</a:t>
            </a:r>
            <a:endParaRPr kumimoji="1" lang="en-US" altLang="ja-JP" dirty="0">
              <a:solidFill>
                <a:srgbClr val="FF0000"/>
              </a:solidFill>
            </a:endParaRPr>
          </a:p>
          <a:p>
            <a:pPr>
              <a:lnSpc>
                <a:spcPct val="90000"/>
              </a:lnSpc>
            </a:pPr>
            <a:endParaRPr kumimoji="1" lang="en-US" altLang="ja-JP" dirty="0">
              <a:solidFill>
                <a:srgbClr val="FF0000"/>
              </a:solidFill>
            </a:endParaRPr>
          </a:p>
          <a:p>
            <a:pPr>
              <a:lnSpc>
                <a:spcPct val="90000"/>
              </a:lnSpc>
            </a:pPr>
            <a:r>
              <a:rPr kumimoji="1" lang="ja-JP" altLang="en-US" dirty="0">
                <a:solidFill>
                  <a:srgbClr val="FF0000"/>
                </a:solidFill>
              </a:rPr>
              <a:t>ここが大きな違い。</a:t>
            </a:r>
            <a:endParaRPr kumimoji="1" lang="en-US" altLang="ja-JP" dirty="0">
              <a:solidFill>
                <a:srgbClr val="FF0000"/>
              </a:solidFill>
            </a:endParaRPr>
          </a:p>
          <a:p>
            <a:pPr>
              <a:lnSpc>
                <a:spcPct val="90000"/>
              </a:lnSpc>
            </a:pPr>
            <a:endParaRPr kumimoji="1" lang="en-US" altLang="ja-JP" dirty="0"/>
          </a:p>
          <a:p>
            <a:pPr>
              <a:lnSpc>
                <a:spcPct val="90000"/>
              </a:lnSpc>
            </a:pPr>
            <a:r>
              <a:rPr kumimoji="1" lang="ja-JP" altLang="en-US" dirty="0"/>
              <a:t>レジオネラ菌の巣（バイオフィルム）がある。ヘロド、べたべた、スライム。</a:t>
            </a:r>
            <a:endParaRPr kumimoji="1" lang="en-US" altLang="ja-JP" dirty="0"/>
          </a:p>
          <a:p>
            <a:pPr>
              <a:lnSpc>
                <a:spcPct val="90000"/>
              </a:lnSpc>
            </a:pPr>
            <a:endParaRPr kumimoji="1" lang="en-US" altLang="ja-JP" dirty="0"/>
          </a:p>
          <a:p>
            <a:pPr>
              <a:lnSpc>
                <a:spcPct val="90000"/>
              </a:lnSpc>
            </a:pPr>
            <a:r>
              <a:rPr kumimoji="1" lang="ja-JP" altLang="en-US" dirty="0"/>
              <a:t>ウィルスの温床の巣となるのは、配管の中などの掃除できない真っ暗な場所だ。</a:t>
            </a:r>
            <a:endParaRPr kumimoji="1" lang="en-US" altLang="ja-JP" dirty="0"/>
          </a:p>
          <a:p>
            <a:pPr>
              <a:lnSpc>
                <a:spcPct val="90000"/>
              </a:lnSpc>
            </a:pPr>
            <a:endParaRPr kumimoji="1" lang="en-US" altLang="ja-JP" dirty="0"/>
          </a:p>
          <a:p>
            <a:pPr>
              <a:lnSpc>
                <a:spcPct val="90000"/>
              </a:lnSpc>
            </a:pPr>
            <a:endParaRPr kumimoji="1" lang="en-US" altLang="ja-JP" dirty="0"/>
          </a:p>
          <a:p>
            <a:pPr>
              <a:lnSpc>
                <a:spcPct val="90000"/>
              </a:lnSpc>
            </a:pPr>
            <a:r>
              <a:rPr kumimoji="1" lang="ja-JP" altLang="en-US" dirty="0"/>
              <a:t>このバイオフィルムをきれいに除去できるのが、ウィルスフリー</a:t>
            </a:r>
            <a:r>
              <a:rPr kumimoji="1" lang="en-US" altLang="ja-JP" dirty="0"/>
              <a:t>Ⅹ</a:t>
            </a:r>
            <a:r>
              <a:rPr kumimoji="1" lang="ja-JP" altLang="en-US" dirty="0"/>
              <a:t>。</a:t>
            </a:r>
            <a:endParaRPr kumimoji="1" lang="en-US" altLang="ja-JP" dirty="0"/>
          </a:p>
          <a:p>
            <a:pPr>
              <a:lnSpc>
                <a:spcPct val="90000"/>
              </a:lnSpc>
            </a:pPr>
            <a:endParaRPr kumimoji="1" lang="en-US" altLang="ja-JP" dirty="0"/>
          </a:p>
          <a:p>
            <a:pPr>
              <a:lnSpc>
                <a:spcPct val="90000"/>
              </a:lnSpc>
            </a:pPr>
            <a:r>
              <a:rPr kumimoji="1" lang="ja-JP" altLang="en-US" dirty="0"/>
              <a:t>塩素では、それができない。</a:t>
            </a:r>
            <a:endParaRPr kumimoji="1" lang="en-US" altLang="ja-JP" dirty="0"/>
          </a:p>
          <a:p>
            <a:pPr>
              <a:lnSpc>
                <a:spcPct val="90000"/>
              </a:lnSpc>
            </a:pPr>
            <a:endParaRPr kumimoji="1" lang="en-US" altLang="ja-JP" dirty="0"/>
          </a:p>
          <a:p>
            <a:pPr>
              <a:lnSpc>
                <a:spcPct val="90000"/>
              </a:lnSpc>
            </a:pPr>
            <a:r>
              <a:rPr kumimoji="1" lang="ja-JP" altLang="en-US" dirty="0"/>
              <a:t>過酸化水素にはできるが、劇薬故に、人体に危険。自然環境も汚染する。</a:t>
            </a:r>
          </a:p>
        </p:txBody>
      </p:sp>
      <p:pic>
        <p:nvPicPr>
          <p:cNvPr id="6" name="図 5">
            <a:extLst>
              <a:ext uri="{FF2B5EF4-FFF2-40B4-BE49-F238E27FC236}">
                <a16:creationId xmlns:a16="http://schemas.microsoft.com/office/drawing/2014/main" id="{98EB1FF4-7DA5-476D-8C24-26224EB1103D}"/>
              </a:ext>
            </a:extLst>
          </p:cNvPr>
          <p:cNvPicPr>
            <a:picLocks noChangeAspect="1"/>
          </p:cNvPicPr>
          <p:nvPr/>
        </p:nvPicPr>
        <p:blipFill>
          <a:blip r:embed="rId2"/>
          <a:stretch>
            <a:fillRect/>
          </a:stretch>
        </p:blipFill>
        <p:spPr>
          <a:xfrm>
            <a:off x="10081679" y="5273141"/>
            <a:ext cx="1818553" cy="1236034"/>
          </a:xfrm>
          <a:prstGeom prst="rect">
            <a:avLst/>
          </a:prstGeom>
        </p:spPr>
      </p:pic>
      <p:pic>
        <p:nvPicPr>
          <p:cNvPr id="9" name="図 8">
            <a:extLst>
              <a:ext uri="{FF2B5EF4-FFF2-40B4-BE49-F238E27FC236}">
                <a16:creationId xmlns:a16="http://schemas.microsoft.com/office/drawing/2014/main" id="{046D1084-C08D-4E27-A8D2-99D5D4580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375" y="614723"/>
            <a:ext cx="1818553" cy="1818553"/>
          </a:xfrm>
          <a:prstGeom prst="rect">
            <a:avLst/>
          </a:prstGeom>
        </p:spPr>
      </p:pic>
    </p:spTree>
    <p:extLst>
      <p:ext uri="{BB962C8B-B14F-4D97-AF65-F5344CB8AC3E}">
        <p14:creationId xmlns:p14="http://schemas.microsoft.com/office/powerpoint/2010/main" val="45881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8B2E10-4D84-4EF4-A4F6-9A11576C4868}"/>
              </a:ext>
            </a:extLst>
          </p:cNvPr>
          <p:cNvSpPr>
            <a:spLocks noGrp="1"/>
          </p:cNvSpPr>
          <p:nvPr>
            <p:ph type="title"/>
          </p:nvPr>
        </p:nvSpPr>
        <p:spPr>
          <a:xfrm>
            <a:off x="1125860" y="1271661"/>
            <a:ext cx="9601200" cy="1143000"/>
          </a:xfrm>
        </p:spPr>
        <p:txBody>
          <a:bodyPr>
            <a:normAutofit fontScale="90000"/>
          </a:bodyPr>
          <a:lstStyle/>
          <a:p>
            <a:r>
              <a:rPr kumimoji="1" lang="ja-JP" altLang="en-US" dirty="0"/>
              <a:t>ウィルスフリー</a:t>
            </a:r>
            <a:r>
              <a:rPr kumimoji="1" lang="en-US" altLang="ja-JP" dirty="0"/>
              <a:t>Ⅹ</a:t>
            </a:r>
            <a:r>
              <a:rPr lang="ja-JP" altLang="en-US" dirty="0"/>
              <a:t>を用いた、感染防止の除カビ・防カビ除菌清掃作業　　</a:t>
            </a:r>
            <a:r>
              <a:rPr lang="en-US" altLang="ja-JP" dirty="0"/>
              <a:t>1200ppm</a:t>
            </a:r>
            <a:r>
              <a:rPr lang="ja-JP" altLang="en-US" dirty="0"/>
              <a:t>入れて作業。</a:t>
            </a:r>
            <a:br>
              <a:rPr lang="en-US" altLang="ja-JP" dirty="0"/>
            </a:br>
            <a:r>
              <a:rPr lang="ja-JP" altLang="en-US" dirty="0"/>
              <a:t>よく見てください。素足ですよ！</a:t>
            </a:r>
            <a:br>
              <a:rPr lang="en-US" altLang="ja-JP" dirty="0"/>
            </a:br>
            <a:r>
              <a:rPr lang="ja-JP" altLang="en-US" dirty="0"/>
              <a:t>過酸化水素なら、素足は無理です！</a:t>
            </a:r>
            <a:endParaRPr kumimoji="1" lang="ja-JP" altLang="en-US" dirty="0"/>
          </a:p>
        </p:txBody>
      </p:sp>
      <p:pic>
        <p:nvPicPr>
          <p:cNvPr id="6" name="図 5">
            <a:extLst>
              <a:ext uri="{FF2B5EF4-FFF2-40B4-BE49-F238E27FC236}">
                <a16:creationId xmlns:a16="http://schemas.microsoft.com/office/drawing/2014/main" id="{D4EFFBE9-8208-43D8-85A9-BCB8BDA2A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512612" y="3068960"/>
            <a:ext cx="4800533" cy="3600400"/>
          </a:xfrm>
          <a:prstGeom prst="rect">
            <a:avLst/>
          </a:prstGeom>
        </p:spPr>
      </p:pic>
      <p:pic>
        <p:nvPicPr>
          <p:cNvPr id="7" name="図 6">
            <a:extLst>
              <a:ext uri="{FF2B5EF4-FFF2-40B4-BE49-F238E27FC236}">
                <a16:creationId xmlns:a16="http://schemas.microsoft.com/office/drawing/2014/main" id="{AAD74D54-13B6-409A-B1F2-8291E812B8C6}"/>
              </a:ext>
            </a:extLst>
          </p:cNvPr>
          <p:cNvPicPr>
            <a:picLocks noChangeAspect="1"/>
          </p:cNvPicPr>
          <p:nvPr/>
        </p:nvPicPr>
        <p:blipFill>
          <a:blip r:embed="rId3"/>
          <a:stretch>
            <a:fillRect/>
          </a:stretch>
        </p:blipFill>
        <p:spPr>
          <a:xfrm>
            <a:off x="8729766" y="4437112"/>
            <a:ext cx="2944757" cy="2208568"/>
          </a:xfrm>
          <a:prstGeom prst="rect">
            <a:avLst/>
          </a:prstGeom>
        </p:spPr>
      </p:pic>
      <p:pic>
        <p:nvPicPr>
          <p:cNvPr id="8" name="図 7">
            <a:extLst>
              <a:ext uri="{FF2B5EF4-FFF2-40B4-BE49-F238E27FC236}">
                <a16:creationId xmlns:a16="http://schemas.microsoft.com/office/drawing/2014/main" id="{0975B7EE-5704-439C-AF17-DFC6C211EE0A}"/>
              </a:ext>
            </a:extLst>
          </p:cNvPr>
          <p:cNvPicPr>
            <a:picLocks noChangeAspect="1"/>
          </p:cNvPicPr>
          <p:nvPr/>
        </p:nvPicPr>
        <p:blipFill>
          <a:blip r:embed="rId4"/>
          <a:stretch>
            <a:fillRect/>
          </a:stretch>
        </p:blipFill>
        <p:spPr>
          <a:xfrm>
            <a:off x="9478788" y="1340768"/>
            <a:ext cx="2144132" cy="2858305"/>
          </a:xfrm>
          <a:prstGeom prst="rect">
            <a:avLst/>
          </a:prstGeom>
        </p:spPr>
      </p:pic>
      <p:sp>
        <p:nvSpPr>
          <p:cNvPr id="9" name="吹き出し: 角を丸めた四角形 8">
            <a:extLst>
              <a:ext uri="{FF2B5EF4-FFF2-40B4-BE49-F238E27FC236}">
                <a16:creationId xmlns:a16="http://schemas.microsoft.com/office/drawing/2014/main" id="{EF07FF45-0EB5-4DEC-B88B-02E1E59AB6E2}"/>
              </a:ext>
            </a:extLst>
          </p:cNvPr>
          <p:cNvSpPr/>
          <p:nvPr/>
        </p:nvSpPr>
        <p:spPr>
          <a:xfrm>
            <a:off x="4844840" y="2756227"/>
            <a:ext cx="2421799" cy="1656184"/>
          </a:xfrm>
          <a:prstGeom prst="wedgeRoundRectCallout">
            <a:avLst>
              <a:gd name="adj1" fmla="val 152434"/>
              <a:gd name="adj2" fmla="val -417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この泡が、レジオネラ菌です。ウィルスフリーで配管からあぶりだします。</a:t>
            </a:r>
          </a:p>
        </p:txBody>
      </p:sp>
      <p:sp>
        <p:nvSpPr>
          <p:cNvPr id="10" name="吹き出し: 角を丸めた四角形 9">
            <a:extLst>
              <a:ext uri="{FF2B5EF4-FFF2-40B4-BE49-F238E27FC236}">
                <a16:creationId xmlns:a16="http://schemas.microsoft.com/office/drawing/2014/main" id="{0612D26F-006B-4247-8486-37D86D4A0B32}"/>
              </a:ext>
            </a:extLst>
          </p:cNvPr>
          <p:cNvSpPr/>
          <p:nvPr/>
        </p:nvSpPr>
        <p:spPr>
          <a:xfrm>
            <a:off x="5904861" y="4725143"/>
            <a:ext cx="2421799" cy="1656185"/>
          </a:xfrm>
          <a:prstGeom prst="wedgeRoundRectCallout">
            <a:avLst>
              <a:gd name="adj1" fmla="val 107496"/>
              <a:gd name="adj2" fmla="val 55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石鹸ではなく、配管からあぶり出したレジオネラ菌が一面に広がる</a:t>
            </a:r>
          </a:p>
        </p:txBody>
      </p:sp>
      <p:pic>
        <p:nvPicPr>
          <p:cNvPr id="12" name="図 11">
            <a:extLst>
              <a:ext uri="{FF2B5EF4-FFF2-40B4-BE49-F238E27FC236}">
                <a16:creationId xmlns:a16="http://schemas.microsoft.com/office/drawing/2014/main" id="{23CDFE14-BBF5-4073-9AB9-708C56BF2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144" y="-71278"/>
            <a:ext cx="2066925" cy="2209800"/>
          </a:xfrm>
          <a:prstGeom prst="rect">
            <a:avLst/>
          </a:prstGeom>
        </p:spPr>
      </p:pic>
      <p:pic>
        <p:nvPicPr>
          <p:cNvPr id="15" name="図 14">
            <a:extLst>
              <a:ext uri="{FF2B5EF4-FFF2-40B4-BE49-F238E27FC236}">
                <a16:creationId xmlns:a16="http://schemas.microsoft.com/office/drawing/2014/main" id="{0F4FB12D-2C67-4A08-B916-BC377599F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220866"/>
            <a:ext cx="2229090" cy="1669666"/>
          </a:xfrm>
          <a:prstGeom prst="rect">
            <a:avLst/>
          </a:prstGeom>
        </p:spPr>
      </p:pic>
      <p:pic>
        <p:nvPicPr>
          <p:cNvPr id="17" name="図 16">
            <a:extLst>
              <a:ext uri="{FF2B5EF4-FFF2-40B4-BE49-F238E27FC236}">
                <a16:creationId xmlns:a16="http://schemas.microsoft.com/office/drawing/2014/main" id="{470B74D0-BD61-43D6-9FB1-E703A9F79A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9774" y="2924944"/>
            <a:ext cx="2057400" cy="2219325"/>
          </a:xfrm>
          <a:prstGeom prst="rect">
            <a:avLst/>
          </a:prstGeom>
        </p:spPr>
      </p:pic>
    </p:spTree>
    <p:extLst>
      <p:ext uri="{BB962C8B-B14F-4D97-AF65-F5344CB8AC3E}">
        <p14:creationId xmlns:p14="http://schemas.microsoft.com/office/powerpoint/2010/main" val="388643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D50BF-FEB4-4057-9F22-06B08509AB18}"/>
              </a:ext>
            </a:extLst>
          </p:cNvPr>
          <p:cNvSpPr>
            <a:spLocks noGrp="1"/>
          </p:cNvSpPr>
          <p:nvPr>
            <p:ph type="title"/>
          </p:nvPr>
        </p:nvSpPr>
        <p:spPr/>
        <p:txBody>
          <a:bodyPr>
            <a:normAutofit fontScale="90000"/>
          </a:bodyPr>
          <a:lstStyle/>
          <a:p>
            <a:r>
              <a:rPr kumimoji="1" lang="ja-JP" altLang="en-US" dirty="0"/>
              <a:t>レジオネラ菌の巣を撃退するウィルスフリー</a:t>
            </a:r>
            <a:r>
              <a:rPr kumimoji="1" lang="en-US" altLang="ja-JP" dirty="0"/>
              <a:t>Ⅹ</a:t>
            </a:r>
            <a:br>
              <a:rPr kumimoji="1" lang="en-US" altLang="ja-JP" dirty="0"/>
            </a:br>
            <a:r>
              <a:rPr kumimoji="1" lang="ja-JP" altLang="en-US" dirty="0"/>
              <a:t>作業員は素足で作業し、死んでいない。とても安全！</a:t>
            </a:r>
          </a:p>
        </p:txBody>
      </p:sp>
      <p:sp>
        <p:nvSpPr>
          <p:cNvPr id="3" name="テキスト ボックス 2">
            <a:extLst>
              <a:ext uri="{FF2B5EF4-FFF2-40B4-BE49-F238E27FC236}">
                <a16:creationId xmlns:a16="http://schemas.microsoft.com/office/drawing/2014/main" id="{A3A89515-37A3-4504-9492-1BE123DF6D83}"/>
              </a:ext>
            </a:extLst>
          </p:cNvPr>
          <p:cNvSpPr txBox="1"/>
          <p:nvPr/>
        </p:nvSpPr>
        <p:spPr>
          <a:xfrm>
            <a:off x="1293813" y="1916832"/>
            <a:ext cx="9361040" cy="4358116"/>
          </a:xfrm>
          <a:prstGeom prst="rect">
            <a:avLst/>
          </a:prstGeom>
          <a:noFill/>
        </p:spPr>
        <p:txBody>
          <a:bodyPr wrap="square" rtlCol="0">
            <a:spAutoFit/>
          </a:bodyPr>
          <a:lstStyle/>
          <a:p>
            <a:pPr>
              <a:lnSpc>
                <a:spcPct val="90000"/>
              </a:lnSpc>
            </a:pPr>
            <a:r>
              <a:rPr kumimoji="1" lang="ja-JP" altLang="en-US" sz="2800" dirty="0"/>
              <a:t>レジオネラ菌を駆除する際には、ウィルスフリー</a:t>
            </a:r>
            <a:r>
              <a:rPr kumimoji="1" lang="en-US" altLang="ja-JP" sz="2800" dirty="0"/>
              <a:t>Ⅹ</a:t>
            </a:r>
          </a:p>
          <a:p>
            <a:pPr>
              <a:lnSpc>
                <a:spcPct val="90000"/>
              </a:lnSpc>
            </a:pPr>
            <a:r>
              <a:rPr kumimoji="1" lang="ja-JP" altLang="en-US" sz="2800" dirty="0"/>
              <a:t>の原液を１２００ｐｐｍ使用する。</a:t>
            </a:r>
            <a:endParaRPr kumimoji="1" lang="en-US" altLang="ja-JP" sz="2800" dirty="0"/>
          </a:p>
          <a:p>
            <a:pPr>
              <a:lnSpc>
                <a:spcPct val="90000"/>
              </a:lnSpc>
            </a:pPr>
            <a:endParaRPr kumimoji="1" lang="en-US" altLang="ja-JP" sz="2800" dirty="0"/>
          </a:p>
          <a:p>
            <a:pPr>
              <a:lnSpc>
                <a:spcPct val="90000"/>
              </a:lnSpc>
            </a:pPr>
            <a:r>
              <a:rPr kumimoji="1" lang="ja-JP" altLang="en-US" sz="2800" dirty="0"/>
              <a:t>これで、レジオネラ菌の元を絶てる。</a:t>
            </a:r>
            <a:endParaRPr kumimoji="1" lang="en-US" altLang="ja-JP" sz="2800" dirty="0"/>
          </a:p>
          <a:p>
            <a:pPr>
              <a:lnSpc>
                <a:spcPct val="90000"/>
              </a:lnSpc>
            </a:pPr>
            <a:r>
              <a:rPr kumimoji="1" lang="ja-JP" altLang="en-US" sz="2800" dirty="0"/>
              <a:t>配管内もきれいにウィルス駆除できる。</a:t>
            </a:r>
            <a:endParaRPr kumimoji="1" lang="en-US" altLang="ja-JP" sz="2800" dirty="0"/>
          </a:p>
          <a:p>
            <a:pPr>
              <a:lnSpc>
                <a:spcPct val="90000"/>
              </a:lnSpc>
            </a:pPr>
            <a:endParaRPr kumimoji="1" lang="en-US" altLang="ja-JP" sz="2800" dirty="0"/>
          </a:p>
          <a:p>
            <a:pPr>
              <a:lnSpc>
                <a:spcPct val="90000"/>
              </a:lnSpc>
            </a:pPr>
            <a:r>
              <a:rPr kumimoji="1" lang="ja-JP" altLang="en-US" sz="2800" dirty="0"/>
              <a:t>配管の中から、ウィルスや細菌がうじょうじょ</a:t>
            </a:r>
            <a:endParaRPr kumimoji="1" lang="en-US" altLang="ja-JP" sz="2800" dirty="0"/>
          </a:p>
          <a:p>
            <a:pPr>
              <a:lnSpc>
                <a:spcPct val="90000"/>
              </a:lnSpc>
            </a:pPr>
            <a:r>
              <a:rPr kumimoji="1" lang="ja-JP" altLang="en-US" sz="2800" dirty="0"/>
              <a:t>出てきて、おふろの湯が真っ黒になる！</a:t>
            </a:r>
            <a:endParaRPr kumimoji="1" lang="en-US" altLang="ja-JP" sz="2800" dirty="0"/>
          </a:p>
          <a:p>
            <a:pPr>
              <a:lnSpc>
                <a:spcPct val="90000"/>
              </a:lnSpc>
            </a:pPr>
            <a:endParaRPr kumimoji="1" lang="en-US" altLang="ja-JP" sz="2800" dirty="0">
              <a:solidFill>
                <a:srgbClr val="FF0000"/>
              </a:solidFill>
            </a:endParaRPr>
          </a:p>
          <a:p>
            <a:pPr>
              <a:lnSpc>
                <a:spcPct val="90000"/>
              </a:lnSpc>
            </a:pPr>
            <a:r>
              <a:rPr kumimoji="1" lang="ja-JP" altLang="en-US" sz="2800" dirty="0">
                <a:solidFill>
                  <a:srgbClr val="FF0000"/>
                </a:solidFill>
              </a:rPr>
              <a:t>それは、ウィルスフリー</a:t>
            </a:r>
            <a:r>
              <a:rPr kumimoji="1" lang="en-US" altLang="ja-JP" sz="2800" dirty="0">
                <a:solidFill>
                  <a:srgbClr val="FF0000"/>
                </a:solidFill>
              </a:rPr>
              <a:t>Ⅹ</a:t>
            </a:r>
            <a:r>
              <a:rPr kumimoji="1" lang="ja-JP" altLang="en-US" sz="2800" dirty="0">
                <a:solidFill>
                  <a:srgbClr val="FF0000"/>
                </a:solidFill>
              </a:rPr>
              <a:t>だからこそ、</a:t>
            </a:r>
            <a:endParaRPr kumimoji="1" lang="en-US" altLang="ja-JP" sz="2800" dirty="0">
              <a:solidFill>
                <a:srgbClr val="FF0000"/>
              </a:solidFill>
            </a:endParaRPr>
          </a:p>
          <a:p>
            <a:pPr>
              <a:lnSpc>
                <a:spcPct val="90000"/>
              </a:lnSpc>
            </a:pPr>
            <a:r>
              <a:rPr kumimoji="1" lang="ja-JP" altLang="en-US" sz="2800" dirty="0">
                <a:solidFill>
                  <a:srgbClr val="FF0000"/>
                </a:solidFill>
              </a:rPr>
              <a:t>できる技と技術。他の除菌剤ではできない。</a:t>
            </a:r>
          </a:p>
        </p:txBody>
      </p:sp>
      <p:pic>
        <p:nvPicPr>
          <p:cNvPr id="4" name="図 3">
            <a:extLst>
              <a:ext uri="{FF2B5EF4-FFF2-40B4-BE49-F238E27FC236}">
                <a16:creationId xmlns:a16="http://schemas.microsoft.com/office/drawing/2014/main" id="{28103433-4FEA-4CF9-AA28-3A85EF1C57FF}"/>
              </a:ext>
            </a:extLst>
          </p:cNvPr>
          <p:cNvPicPr>
            <a:picLocks noChangeAspect="1"/>
          </p:cNvPicPr>
          <p:nvPr/>
        </p:nvPicPr>
        <p:blipFill>
          <a:blip r:embed="rId2"/>
          <a:stretch>
            <a:fillRect/>
          </a:stretch>
        </p:blipFill>
        <p:spPr>
          <a:xfrm>
            <a:off x="9761140" y="3573016"/>
            <a:ext cx="2267744" cy="1700808"/>
          </a:xfrm>
          <a:prstGeom prst="rect">
            <a:avLst/>
          </a:prstGeom>
        </p:spPr>
      </p:pic>
      <p:pic>
        <p:nvPicPr>
          <p:cNvPr id="5" name="図 4">
            <a:extLst>
              <a:ext uri="{FF2B5EF4-FFF2-40B4-BE49-F238E27FC236}">
                <a16:creationId xmlns:a16="http://schemas.microsoft.com/office/drawing/2014/main" id="{BA76AB09-DF13-4A61-9CF8-2E2AE2F623D2}"/>
              </a:ext>
            </a:extLst>
          </p:cNvPr>
          <p:cNvPicPr>
            <a:picLocks noChangeAspect="1"/>
          </p:cNvPicPr>
          <p:nvPr/>
        </p:nvPicPr>
        <p:blipFill>
          <a:blip r:embed="rId3"/>
          <a:stretch>
            <a:fillRect/>
          </a:stretch>
        </p:blipFill>
        <p:spPr>
          <a:xfrm>
            <a:off x="9761140" y="1523999"/>
            <a:ext cx="2252284" cy="1689213"/>
          </a:xfrm>
          <a:prstGeom prst="rect">
            <a:avLst/>
          </a:prstGeom>
        </p:spPr>
      </p:pic>
      <p:sp>
        <p:nvSpPr>
          <p:cNvPr id="6" name="矢印: 下 5">
            <a:extLst>
              <a:ext uri="{FF2B5EF4-FFF2-40B4-BE49-F238E27FC236}">
                <a16:creationId xmlns:a16="http://schemas.microsoft.com/office/drawing/2014/main" id="{B5E2EA89-4B10-4EE5-A4AC-7D54EB451EC9}"/>
              </a:ext>
            </a:extLst>
          </p:cNvPr>
          <p:cNvSpPr/>
          <p:nvPr/>
        </p:nvSpPr>
        <p:spPr>
          <a:xfrm>
            <a:off x="10542051" y="3124572"/>
            <a:ext cx="672008" cy="608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10184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69D3FE-8100-46FC-A2B8-4EB3F9052473}"/>
              </a:ext>
            </a:extLst>
          </p:cNvPr>
          <p:cNvSpPr>
            <a:spLocks noGrp="1"/>
          </p:cNvSpPr>
          <p:nvPr>
            <p:ph type="title"/>
          </p:nvPr>
        </p:nvSpPr>
        <p:spPr>
          <a:xfrm>
            <a:off x="463176" y="570519"/>
            <a:ext cx="10671795" cy="1143000"/>
          </a:xfrm>
        </p:spPr>
        <p:txBody>
          <a:bodyPr>
            <a:normAutofit fontScale="90000"/>
          </a:bodyPr>
          <a:lstStyle/>
          <a:p>
            <a:r>
              <a:rPr kumimoji="1" lang="ja-JP" altLang="en-US" dirty="0"/>
              <a:t>配管を掃除するのはお金がかかる。</a:t>
            </a:r>
            <a:br>
              <a:rPr kumimoji="1" lang="en-US" altLang="ja-JP" dirty="0"/>
            </a:br>
            <a:r>
              <a:rPr kumimoji="1" lang="ja-JP" altLang="en-US" dirty="0"/>
              <a:t>塩素をウィルスフリー</a:t>
            </a:r>
            <a:r>
              <a:rPr kumimoji="1" lang="en-US" altLang="ja-JP" dirty="0"/>
              <a:t>Ⅹ</a:t>
            </a:r>
            <a:r>
              <a:rPr kumimoji="1" lang="ja-JP" altLang="en-US" dirty="0"/>
              <a:t>に変えるだけで、配管がきれいになり、カビも取れていき、施設は長持ち！</a:t>
            </a:r>
          </a:p>
        </p:txBody>
      </p:sp>
      <p:pic>
        <p:nvPicPr>
          <p:cNvPr id="4" name="図 3">
            <a:extLst>
              <a:ext uri="{FF2B5EF4-FFF2-40B4-BE49-F238E27FC236}">
                <a16:creationId xmlns:a16="http://schemas.microsoft.com/office/drawing/2014/main" id="{7A23F71D-052A-4492-8C66-0E679E891592}"/>
              </a:ext>
            </a:extLst>
          </p:cNvPr>
          <p:cNvPicPr>
            <a:picLocks noChangeAspect="1"/>
          </p:cNvPicPr>
          <p:nvPr/>
        </p:nvPicPr>
        <p:blipFill>
          <a:blip r:embed="rId2"/>
          <a:stretch>
            <a:fillRect/>
          </a:stretch>
        </p:blipFill>
        <p:spPr>
          <a:xfrm>
            <a:off x="463177" y="2909789"/>
            <a:ext cx="3211116" cy="1605558"/>
          </a:xfrm>
          <a:prstGeom prst="rect">
            <a:avLst/>
          </a:prstGeom>
        </p:spPr>
      </p:pic>
      <p:pic>
        <p:nvPicPr>
          <p:cNvPr id="6" name="図 5">
            <a:extLst>
              <a:ext uri="{FF2B5EF4-FFF2-40B4-BE49-F238E27FC236}">
                <a16:creationId xmlns:a16="http://schemas.microsoft.com/office/drawing/2014/main" id="{697AD553-9787-4B32-A95D-A2CEBE5F6A99}"/>
              </a:ext>
            </a:extLst>
          </p:cNvPr>
          <p:cNvPicPr>
            <a:picLocks noChangeAspect="1"/>
          </p:cNvPicPr>
          <p:nvPr/>
        </p:nvPicPr>
        <p:blipFill>
          <a:blip r:embed="rId3"/>
          <a:stretch>
            <a:fillRect/>
          </a:stretch>
        </p:blipFill>
        <p:spPr>
          <a:xfrm>
            <a:off x="463177" y="4683991"/>
            <a:ext cx="5429250" cy="1905000"/>
          </a:xfrm>
          <a:prstGeom prst="rect">
            <a:avLst/>
          </a:prstGeom>
        </p:spPr>
      </p:pic>
      <p:pic>
        <p:nvPicPr>
          <p:cNvPr id="8194" name="Picture 2" descr="昨日も風呂釜洗浄やってまいりました｜東京・品川（追い焚き配管のお掃除） ｜ 東京の風呂釜洗浄・除菌 風呂内部・配管の掃除はプロにお任せ | 城南住宅衛生">
            <a:extLst>
              <a:ext uri="{FF2B5EF4-FFF2-40B4-BE49-F238E27FC236}">
                <a16:creationId xmlns:a16="http://schemas.microsoft.com/office/drawing/2014/main" id="{88395A86-CD00-448A-961D-789452B82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132" y="1931205"/>
            <a:ext cx="3535163" cy="301731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株式会社サンスイ｜浄化槽保守点検｜">
            <a:extLst>
              <a:ext uri="{FF2B5EF4-FFF2-40B4-BE49-F238E27FC236}">
                <a16:creationId xmlns:a16="http://schemas.microsoft.com/office/drawing/2014/main" id="{2EE6F26A-6F07-476C-BA0E-504B476A0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991" y="4573267"/>
            <a:ext cx="2650431" cy="198360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温泉浴場ろ過循環配管薬品洗浄｜業務用洗浄剤 共立化学">
            <a:extLst>
              <a:ext uri="{FF2B5EF4-FFF2-40B4-BE49-F238E27FC236}">
                <a16:creationId xmlns:a16="http://schemas.microsoft.com/office/drawing/2014/main" id="{19730111-8B22-4EB6-8601-B5A0EE46FC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1972" y="2437198"/>
            <a:ext cx="2644804" cy="198360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701668F0-AFD0-4EE1-B45D-AEDCA6570F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4108" y="4569047"/>
            <a:ext cx="2650431" cy="1987823"/>
          </a:xfrm>
          <a:prstGeom prst="rect">
            <a:avLst/>
          </a:prstGeom>
        </p:spPr>
      </p:pic>
      <p:pic>
        <p:nvPicPr>
          <p:cNvPr id="10" name="図 9">
            <a:extLst>
              <a:ext uri="{FF2B5EF4-FFF2-40B4-BE49-F238E27FC236}">
                <a16:creationId xmlns:a16="http://schemas.microsoft.com/office/drawing/2014/main" id="{49D69058-0513-4DDC-868A-76696F1CED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8696" y="1033506"/>
            <a:ext cx="3106657" cy="4139818"/>
          </a:xfrm>
          <a:prstGeom prst="rect">
            <a:avLst/>
          </a:prstGeom>
        </p:spPr>
      </p:pic>
    </p:spTree>
    <p:extLst>
      <p:ext uri="{BB962C8B-B14F-4D97-AF65-F5344CB8AC3E}">
        <p14:creationId xmlns:p14="http://schemas.microsoft.com/office/powerpoint/2010/main" val="27667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DA69FB-092C-476F-9F60-20524C320E83}"/>
              </a:ext>
            </a:extLst>
          </p:cNvPr>
          <p:cNvSpPr>
            <a:spLocks noGrp="1"/>
          </p:cNvSpPr>
          <p:nvPr>
            <p:ph type="title"/>
          </p:nvPr>
        </p:nvSpPr>
        <p:spPr>
          <a:xfrm>
            <a:off x="1293812" y="0"/>
            <a:ext cx="9601200" cy="1143000"/>
          </a:xfrm>
        </p:spPr>
        <p:txBody>
          <a:bodyPr>
            <a:normAutofit fontScale="90000"/>
          </a:bodyPr>
          <a:lstStyle/>
          <a:p>
            <a:r>
              <a:rPr kumimoji="1" lang="ja-JP" altLang="en-US" dirty="0"/>
              <a:t>導入実績　ごく一部（守秘義務あり、多くは開示不可）</a:t>
            </a:r>
          </a:p>
        </p:txBody>
      </p:sp>
      <p:sp>
        <p:nvSpPr>
          <p:cNvPr id="3" name="テキスト ボックス 2">
            <a:extLst>
              <a:ext uri="{FF2B5EF4-FFF2-40B4-BE49-F238E27FC236}">
                <a16:creationId xmlns:a16="http://schemas.microsoft.com/office/drawing/2014/main" id="{D36D506A-2AAF-4384-BBC9-67A972E39BB7}"/>
              </a:ext>
            </a:extLst>
          </p:cNvPr>
          <p:cNvSpPr txBox="1"/>
          <p:nvPr/>
        </p:nvSpPr>
        <p:spPr>
          <a:xfrm>
            <a:off x="1293812" y="1339449"/>
            <a:ext cx="8928992" cy="5576911"/>
          </a:xfrm>
          <a:prstGeom prst="rect">
            <a:avLst/>
          </a:prstGeom>
          <a:noFill/>
        </p:spPr>
        <p:txBody>
          <a:bodyPr wrap="square" rtlCol="0">
            <a:spAutoFit/>
          </a:bodyPr>
          <a:lstStyle/>
          <a:p>
            <a:pPr>
              <a:lnSpc>
                <a:spcPct val="90000"/>
              </a:lnSpc>
            </a:pPr>
            <a:r>
              <a:rPr kumimoji="1" lang="ja-JP" altLang="en-US" dirty="0"/>
              <a:t>１．マックスバリュー　</a:t>
            </a:r>
            <a:endParaRPr kumimoji="1" lang="en-US" altLang="ja-JP" dirty="0"/>
          </a:p>
          <a:p>
            <a:pPr>
              <a:lnSpc>
                <a:spcPct val="90000"/>
              </a:lnSpc>
            </a:pPr>
            <a:r>
              <a:rPr kumimoji="1" lang="ja-JP" altLang="en-US" dirty="0"/>
              <a:t>　　　　　　除カビ、抗カビ、除菌施工。</a:t>
            </a:r>
            <a:endParaRPr kumimoji="1" lang="en-US" altLang="ja-JP" dirty="0"/>
          </a:p>
          <a:p>
            <a:pPr>
              <a:lnSpc>
                <a:spcPct val="90000"/>
              </a:lnSpc>
            </a:pPr>
            <a:endParaRPr kumimoji="1" lang="en-US" altLang="ja-JP" dirty="0"/>
          </a:p>
          <a:p>
            <a:pPr>
              <a:lnSpc>
                <a:spcPct val="90000"/>
              </a:lnSpc>
            </a:pPr>
            <a:r>
              <a:rPr kumimoji="1" lang="ja-JP" altLang="en-US" dirty="0"/>
              <a:t>２．ラフォーレグループ　</a:t>
            </a:r>
            <a:endParaRPr kumimoji="1" lang="en-US" altLang="ja-JP" dirty="0"/>
          </a:p>
          <a:p>
            <a:pPr>
              <a:lnSpc>
                <a:spcPct val="90000"/>
              </a:lnSpc>
            </a:pPr>
            <a:r>
              <a:rPr kumimoji="1" lang="ja-JP" altLang="en-US" dirty="0"/>
              <a:t>　　　　　　ビルの掃除、クリーニングタワー　除カビ施工</a:t>
            </a:r>
            <a:endParaRPr kumimoji="1" lang="en-US" altLang="ja-JP" dirty="0"/>
          </a:p>
          <a:p>
            <a:pPr>
              <a:lnSpc>
                <a:spcPct val="90000"/>
              </a:lnSpc>
            </a:pPr>
            <a:endParaRPr kumimoji="1" lang="en-US" altLang="ja-JP" dirty="0"/>
          </a:p>
          <a:p>
            <a:pPr>
              <a:lnSpc>
                <a:spcPct val="90000"/>
              </a:lnSpc>
            </a:pPr>
            <a:r>
              <a:rPr kumimoji="1" lang="ja-JP" altLang="en-US" dirty="0"/>
              <a:t>３．ニチレイ　</a:t>
            </a:r>
            <a:endParaRPr kumimoji="1" lang="en-US" altLang="ja-JP" dirty="0"/>
          </a:p>
          <a:p>
            <a:pPr>
              <a:lnSpc>
                <a:spcPct val="90000"/>
              </a:lnSpc>
            </a:pPr>
            <a:r>
              <a:rPr kumimoji="1" lang="ja-JP" altLang="en-US" dirty="0"/>
              <a:t>　　　　　　冷蔵庫の除カビと洗浄、防カビコーティング</a:t>
            </a:r>
            <a:endParaRPr kumimoji="1" lang="en-US" altLang="ja-JP" dirty="0"/>
          </a:p>
          <a:p>
            <a:pPr>
              <a:lnSpc>
                <a:spcPct val="90000"/>
              </a:lnSpc>
            </a:pPr>
            <a:endParaRPr kumimoji="1" lang="en-US" altLang="ja-JP" dirty="0"/>
          </a:p>
          <a:p>
            <a:pPr>
              <a:lnSpc>
                <a:spcPct val="90000"/>
              </a:lnSpc>
            </a:pPr>
            <a:r>
              <a:rPr kumimoji="1" lang="ja-JP" altLang="en-US" dirty="0"/>
              <a:t>４．日赤病院　</a:t>
            </a:r>
            <a:endParaRPr kumimoji="1" lang="en-US" altLang="ja-JP" dirty="0"/>
          </a:p>
          <a:p>
            <a:pPr>
              <a:lnSpc>
                <a:spcPct val="90000"/>
              </a:lnSpc>
            </a:pPr>
            <a:r>
              <a:rPr kumimoji="1" lang="ja-JP" altLang="en-US" dirty="0"/>
              <a:t>　　　　　　血液センター　作業員の感染防止</a:t>
            </a:r>
            <a:endParaRPr kumimoji="1" lang="en-US" altLang="ja-JP" dirty="0"/>
          </a:p>
          <a:p>
            <a:pPr>
              <a:lnSpc>
                <a:spcPct val="90000"/>
              </a:lnSpc>
            </a:pPr>
            <a:endParaRPr kumimoji="1" lang="en-US" altLang="ja-JP" dirty="0"/>
          </a:p>
          <a:p>
            <a:pPr>
              <a:lnSpc>
                <a:spcPct val="90000"/>
              </a:lnSpc>
            </a:pPr>
            <a:r>
              <a:rPr kumimoji="1" lang="ja-JP" altLang="en-US" dirty="0"/>
              <a:t>５．</a:t>
            </a:r>
            <a:r>
              <a:rPr kumimoji="1" lang="en-US" altLang="ja-JP" dirty="0"/>
              <a:t>JR</a:t>
            </a:r>
            <a:r>
              <a:rPr kumimoji="1" lang="ja-JP" altLang="en-US" dirty="0"/>
              <a:t>東日本　</a:t>
            </a:r>
            <a:endParaRPr kumimoji="1" lang="en-US" altLang="ja-JP" dirty="0"/>
          </a:p>
          <a:p>
            <a:pPr>
              <a:lnSpc>
                <a:spcPct val="90000"/>
              </a:lnSpc>
            </a:pPr>
            <a:r>
              <a:rPr kumimoji="1" lang="ja-JP" altLang="en-US" dirty="0"/>
              <a:t>　　　　　　エアコンの中の洗浄、クーリングタワー</a:t>
            </a:r>
            <a:endParaRPr kumimoji="1" lang="en-US" altLang="ja-JP" dirty="0"/>
          </a:p>
          <a:p>
            <a:pPr>
              <a:lnSpc>
                <a:spcPct val="90000"/>
              </a:lnSpc>
            </a:pPr>
            <a:endParaRPr kumimoji="1" lang="en-US" altLang="ja-JP" dirty="0"/>
          </a:p>
          <a:p>
            <a:pPr>
              <a:lnSpc>
                <a:spcPct val="90000"/>
              </a:lnSpc>
            </a:pPr>
            <a:r>
              <a:rPr kumimoji="1" lang="ja-JP" altLang="en-US" dirty="0"/>
              <a:t>６．かんぽの宿（千葉）</a:t>
            </a:r>
            <a:endParaRPr kumimoji="1" lang="en-US" altLang="ja-JP" dirty="0"/>
          </a:p>
          <a:p>
            <a:pPr>
              <a:lnSpc>
                <a:spcPct val="90000"/>
              </a:lnSpc>
            </a:pPr>
            <a:endParaRPr kumimoji="1" lang="en-US" altLang="ja-JP" dirty="0"/>
          </a:p>
          <a:p>
            <a:pPr>
              <a:lnSpc>
                <a:spcPct val="90000"/>
              </a:lnSpc>
            </a:pPr>
            <a:r>
              <a:rPr kumimoji="1" lang="ja-JP" altLang="en-US" dirty="0"/>
              <a:t>７．ニトリの温泉旅館　高級別邸　</a:t>
            </a:r>
            <a:r>
              <a:rPr lang="ja-JP" altLang="en-US" dirty="0"/>
              <a:t>銀鱗荘</a:t>
            </a:r>
            <a:endParaRPr kumimoji="1" lang="en-US" altLang="ja-JP" dirty="0"/>
          </a:p>
          <a:p>
            <a:pPr>
              <a:lnSpc>
                <a:spcPct val="90000"/>
              </a:lnSpc>
            </a:pPr>
            <a:endParaRPr kumimoji="1" lang="en-US" altLang="ja-JP" dirty="0"/>
          </a:p>
          <a:p>
            <a:pPr>
              <a:lnSpc>
                <a:spcPct val="90000"/>
              </a:lnSpc>
            </a:pPr>
            <a:r>
              <a:rPr kumimoji="1" lang="en-US" altLang="ja-JP" dirty="0"/>
              <a:t>8</a:t>
            </a:r>
            <a:r>
              <a:rPr kumimoji="1" lang="ja-JP" altLang="en-US" dirty="0"/>
              <a:t> ．北海道畜産センター</a:t>
            </a:r>
            <a:endParaRPr kumimoji="1" lang="en-US" altLang="ja-JP" dirty="0"/>
          </a:p>
          <a:p>
            <a:pPr>
              <a:lnSpc>
                <a:spcPct val="90000"/>
              </a:lnSpc>
            </a:pPr>
            <a:endParaRPr kumimoji="1" lang="en-US" altLang="ja-JP" dirty="0"/>
          </a:p>
          <a:p>
            <a:pPr>
              <a:lnSpc>
                <a:spcPct val="90000"/>
              </a:lnSpc>
            </a:pPr>
            <a:endParaRPr kumimoji="1" lang="en-US" altLang="ja-JP" dirty="0"/>
          </a:p>
        </p:txBody>
      </p:sp>
      <p:pic>
        <p:nvPicPr>
          <p:cNvPr id="5" name="図 4">
            <a:extLst>
              <a:ext uri="{FF2B5EF4-FFF2-40B4-BE49-F238E27FC236}">
                <a16:creationId xmlns:a16="http://schemas.microsoft.com/office/drawing/2014/main" id="{8FE608F0-506E-4A17-B159-6D99D3287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620" y="2051570"/>
            <a:ext cx="4124325" cy="5495925"/>
          </a:xfrm>
          <a:prstGeom prst="rect">
            <a:avLst/>
          </a:prstGeom>
        </p:spPr>
      </p:pic>
    </p:spTree>
    <p:extLst>
      <p:ext uri="{BB962C8B-B14F-4D97-AF65-F5344CB8AC3E}">
        <p14:creationId xmlns:p14="http://schemas.microsoft.com/office/powerpoint/2010/main" val="309003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1293812" y="381000"/>
            <a:ext cx="9913167" cy="1143000"/>
          </a:xfrm>
        </p:spPr>
        <p:txBody>
          <a:bodyPr rtlCol="0">
            <a:normAutofit fontScale="90000"/>
          </a:bodyPr>
          <a:lstStyle/>
          <a:p>
            <a:pPr rtl="0"/>
            <a:r>
              <a:rPr lang="ja-JP" altLang="en-US" dirty="0"/>
              <a:t>コロナ、そして、次の多種のウィルスに対峙し、</a:t>
            </a:r>
            <a:br>
              <a:rPr lang="en-US" altLang="ja-JP" dirty="0"/>
            </a:br>
            <a:r>
              <a:rPr lang="ja-JP" altLang="en-US" dirty="0"/>
              <a:t>身を守る手段が必要</a:t>
            </a:r>
            <a:endParaRPr lang="en-US" altLang="ja-JP" dirty="0"/>
          </a:p>
        </p:txBody>
      </p:sp>
      <p:sp>
        <p:nvSpPr>
          <p:cNvPr id="14" name="コンテンツ プレースホルダー 13"/>
          <p:cNvSpPr>
            <a:spLocks noGrp="1"/>
          </p:cNvSpPr>
          <p:nvPr>
            <p:ph idx="1"/>
          </p:nvPr>
        </p:nvSpPr>
        <p:spPr>
          <a:xfrm>
            <a:off x="1284237" y="1844824"/>
            <a:ext cx="9601200" cy="4495800"/>
          </a:xfrm>
        </p:spPr>
        <p:txBody>
          <a:bodyPr rtlCol="0">
            <a:normAutofit lnSpcReduction="10000"/>
          </a:bodyPr>
          <a:lstStyle/>
          <a:p>
            <a:pPr rtl="0"/>
            <a:r>
              <a:rPr lang="ja-JP" altLang="en-US" dirty="0"/>
              <a:t>コロナ問題、ウィルスによる感染症やウィルス系の疾患は今後も続く</a:t>
            </a:r>
          </a:p>
          <a:p>
            <a:pPr rtl="0"/>
            <a:r>
              <a:rPr lang="ja-JP" altLang="en-US" dirty="0"/>
              <a:t>ウィルスとの共存、ウィルス性疾患や感染からの保護が必要。</a:t>
            </a:r>
          </a:p>
          <a:p>
            <a:pPr rtl="0"/>
            <a:r>
              <a:rPr lang="ja-JP" altLang="en-US" dirty="0"/>
              <a:t>人間だけでなく、鳥インフル、豚コレラ、口蹄疫（牛）などの家畜の飼育所、養鶏所、養豚場などにも必須になる。</a:t>
            </a:r>
            <a:endParaRPr lang="en-US" altLang="ja-JP" dirty="0"/>
          </a:p>
          <a:p>
            <a:pPr rtl="0"/>
            <a:r>
              <a:rPr lang="ja-JP" altLang="en-US" dirty="0"/>
              <a:t>感染が一度出てしまうと、すべての鳥や豚、牛を殺処分しなければならなくなり、大変な損害が出てしまう。</a:t>
            </a:r>
            <a:endParaRPr lang="en-US" altLang="ja-JP" dirty="0"/>
          </a:p>
          <a:p>
            <a:pPr rtl="0"/>
            <a:r>
              <a:rPr lang="ja-JP" altLang="en-US" dirty="0"/>
              <a:t>電車、駅、空港、ホテルや旅館、学校、温泉、銭湯、プール、官庁、神社仏閣、ホール、文化会館、公民館なども、感染者を出してしまうと、損害や責任問題、マイナスイメージなどぬぐえなくなる。</a:t>
            </a:r>
            <a:endParaRPr lang="en-US" altLang="ja-JP" dirty="0"/>
          </a:p>
          <a:p>
            <a:pPr marL="342900" indent="-342900"/>
            <a:r>
              <a:rPr lang="ja-JP" altLang="en-US" dirty="0"/>
              <a:t>よって、これからも長くウィルスと共存するために、コロナだけでなく</a:t>
            </a:r>
            <a:r>
              <a:rPr lang="en-US" altLang="ja-JP" dirty="0"/>
              <a:t>, </a:t>
            </a:r>
            <a:r>
              <a:rPr lang="ja-JP" altLang="en-US" dirty="0"/>
              <a:t>ウィルスに負けず、不活性化させる必要がある。</a:t>
            </a:r>
            <a:endParaRPr lang="en-US" altLang="ja-JP" dirty="0"/>
          </a:p>
          <a:p>
            <a:pPr rtl="0"/>
            <a:endParaRPr lang="en-US" altLang="ja-JP" dirty="0"/>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0FE2A6-F152-4708-BB80-41F75742F29E}"/>
              </a:ext>
            </a:extLst>
          </p:cNvPr>
          <p:cNvSpPr>
            <a:spLocks noGrp="1"/>
          </p:cNvSpPr>
          <p:nvPr>
            <p:ph type="title"/>
          </p:nvPr>
        </p:nvSpPr>
        <p:spPr>
          <a:xfrm>
            <a:off x="1917948" y="199275"/>
            <a:ext cx="9601200" cy="1143000"/>
          </a:xfrm>
        </p:spPr>
        <p:txBody>
          <a:bodyPr>
            <a:normAutofit fontScale="90000"/>
          </a:bodyPr>
          <a:lstStyle/>
          <a:p>
            <a:r>
              <a:rPr lang="ja-JP" altLang="en-US" dirty="0"/>
              <a:t>以下のスポーツ</a:t>
            </a:r>
            <a:r>
              <a:rPr kumimoji="1" lang="ja-JP" altLang="en-US" dirty="0"/>
              <a:t>選手をメンテナンスする</a:t>
            </a:r>
            <a:br>
              <a:rPr kumimoji="1" lang="en-US" altLang="ja-JP" dirty="0"/>
            </a:br>
            <a:r>
              <a:rPr kumimoji="1" lang="ja-JP" altLang="en-US" dirty="0"/>
              <a:t>フィトネスカーの中でも使用されています</a:t>
            </a:r>
          </a:p>
        </p:txBody>
      </p:sp>
      <p:pic>
        <p:nvPicPr>
          <p:cNvPr id="3" name="図 2">
            <a:extLst>
              <a:ext uri="{FF2B5EF4-FFF2-40B4-BE49-F238E27FC236}">
                <a16:creationId xmlns:a16="http://schemas.microsoft.com/office/drawing/2014/main" id="{70194234-9BD1-4AAD-84F4-6475217321FE}"/>
              </a:ext>
            </a:extLst>
          </p:cNvPr>
          <p:cNvPicPr>
            <a:picLocks noChangeAspect="1"/>
          </p:cNvPicPr>
          <p:nvPr/>
        </p:nvPicPr>
        <p:blipFill>
          <a:blip r:embed="rId2"/>
          <a:stretch>
            <a:fillRect/>
          </a:stretch>
        </p:blipFill>
        <p:spPr>
          <a:xfrm>
            <a:off x="3214092" y="1556792"/>
            <a:ext cx="3420336" cy="5011645"/>
          </a:xfrm>
          <a:prstGeom prst="rect">
            <a:avLst/>
          </a:prstGeom>
        </p:spPr>
      </p:pic>
      <p:sp>
        <p:nvSpPr>
          <p:cNvPr id="4" name="テキスト ボックス 3">
            <a:extLst>
              <a:ext uri="{FF2B5EF4-FFF2-40B4-BE49-F238E27FC236}">
                <a16:creationId xmlns:a16="http://schemas.microsoft.com/office/drawing/2014/main" id="{2F873D6A-CC5A-4352-A180-E1FC3428B274}"/>
              </a:ext>
            </a:extLst>
          </p:cNvPr>
          <p:cNvSpPr txBox="1"/>
          <p:nvPr/>
        </p:nvSpPr>
        <p:spPr>
          <a:xfrm>
            <a:off x="7102524" y="3429000"/>
            <a:ext cx="3960440" cy="2086725"/>
          </a:xfrm>
          <a:prstGeom prst="rect">
            <a:avLst/>
          </a:prstGeom>
          <a:noFill/>
        </p:spPr>
        <p:txBody>
          <a:bodyPr wrap="square" rtlCol="0">
            <a:spAutoFit/>
          </a:bodyPr>
          <a:lstStyle/>
          <a:p>
            <a:pPr>
              <a:lnSpc>
                <a:spcPct val="90000"/>
              </a:lnSpc>
            </a:pPr>
            <a:r>
              <a:rPr kumimoji="1" lang="ja-JP" altLang="en-US" dirty="0"/>
              <a:t>実は、守秘義務があり開示できませんが、</a:t>
            </a:r>
            <a:endParaRPr kumimoji="1" lang="en-US" altLang="ja-JP" dirty="0"/>
          </a:p>
          <a:p>
            <a:pPr>
              <a:lnSpc>
                <a:spcPct val="90000"/>
              </a:lnSpc>
            </a:pPr>
            <a:endParaRPr kumimoji="1" lang="en-US" altLang="ja-JP" dirty="0"/>
          </a:p>
          <a:p>
            <a:pPr>
              <a:lnSpc>
                <a:spcPct val="90000"/>
              </a:lnSpc>
            </a:pPr>
            <a:r>
              <a:rPr kumimoji="1" lang="ja-JP" altLang="en-US" dirty="0"/>
              <a:t>あるアスリートや、プロ野球の選手も感染防止に使用しています。</a:t>
            </a:r>
            <a:endParaRPr kumimoji="1" lang="en-US" altLang="ja-JP" dirty="0"/>
          </a:p>
          <a:p>
            <a:pPr>
              <a:lnSpc>
                <a:spcPct val="90000"/>
              </a:lnSpc>
            </a:pPr>
            <a:endParaRPr kumimoji="1" lang="en-US" altLang="ja-JP" dirty="0"/>
          </a:p>
          <a:p>
            <a:pPr>
              <a:lnSpc>
                <a:spcPct val="90000"/>
              </a:lnSpc>
            </a:pPr>
            <a:r>
              <a:rPr kumimoji="1" lang="ja-JP" altLang="en-US" dirty="0"/>
              <a:t>アスリートは比較的感染しやすいのだそうです。</a:t>
            </a:r>
          </a:p>
        </p:txBody>
      </p:sp>
      <p:pic>
        <p:nvPicPr>
          <p:cNvPr id="6" name="図 5">
            <a:extLst>
              <a:ext uri="{FF2B5EF4-FFF2-40B4-BE49-F238E27FC236}">
                <a16:creationId xmlns:a16="http://schemas.microsoft.com/office/drawing/2014/main" id="{B530A031-273D-4EF8-AF62-540778B2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21" y="3789040"/>
            <a:ext cx="2440423" cy="3252018"/>
          </a:xfrm>
          <a:prstGeom prst="rect">
            <a:avLst/>
          </a:prstGeom>
        </p:spPr>
      </p:pic>
      <p:pic>
        <p:nvPicPr>
          <p:cNvPr id="8" name="図 7" descr="ロゴ&#10;&#10;自動的に生成された説明">
            <a:extLst>
              <a:ext uri="{FF2B5EF4-FFF2-40B4-BE49-F238E27FC236}">
                <a16:creationId xmlns:a16="http://schemas.microsoft.com/office/drawing/2014/main" id="{49E3E1FF-6C11-47DD-9EF8-3612CF51A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0877" y="332656"/>
            <a:ext cx="1628775" cy="1628775"/>
          </a:xfrm>
          <a:prstGeom prst="rect">
            <a:avLst/>
          </a:prstGeom>
        </p:spPr>
      </p:pic>
    </p:spTree>
    <p:extLst>
      <p:ext uri="{BB962C8B-B14F-4D97-AF65-F5344CB8AC3E}">
        <p14:creationId xmlns:p14="http://schemas.microsoft.com/office/powerpoint/2010/main" val="235697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1CED6-46B7-479E-878E-F1E1C306F02A}"/>
              </a:ext>
            </a:extLst>
          </p:cNvPr>
          <p:cNvSpPr>
            <a:spLocks noGrp="1"/>
          </p:cNvSpPr>
          <p:nvPr>
            <p:ph type="title"/>
          </p:nvPr>
        </p:nvSpPr>
        <p:spPr/>
        <p:txBody>
          <a:bodyPr/>
          <a:lstStyle/>
          <a:p>
            <a:r>
              <a:rPr kumimoji="1" lang="ja-JP" altLang="en-US" dirty="0"/>
              <a:t>皮膚についても、大丈夫ですか？</a:t>
            </a:r>
          </a:p>
        </p:txBody>
      </p:sp>
      <p:sp>
        <p:nvSpPr>
          <p:cNvPr id="3" name="テキスト ボックス 2">
            <a:extLst>
              <a:ext uri="{FF2B5EF4-FFF2-40B4-BE49-F238E27FC236}">
                <a16:creationId xmlns:a16="http://schemas.microsoft.com/office/drawing/2014/main" id="{8F24BFA6-5B96-49EC-97AB-B22E6608F33D}"/>
              </a:ext>
            </a:extLst>
          </p:cNvPr>
          <p:cNvSpPr txBox="1"/>
          <p:nvPr/>
        </p:nvSpPr>
        <p:spPr>
          <a:xfrm>
            <a:off x="1629916" y="1844824"/>
            <a:ext cx="9217024" cy="4579715"/>
          </a:xfrm>
          <a:prstGeom prst="rect">
            <a:avLst/>
          </a:prstGeom>
          <a:noFill/>
        </p:spPr>
        <p:txBody>
          <a:bodyPr wrap="square" rtlCol="0">
            <a:spAutoFit/>
          </a:bodyPr>
          <a:lstStyle/>
          <a:p>
            <a:pPr>
              <a:lnSpc>
                <a:spcPct val="90000"/>
              </a:lnSpc>
            </a:pPr>
            <a:r>
              <a:rPr kumimoji="1" lang="ja-JP" altLang="en-US" dirty="0"/>
              <a:t>はい、大丈夫です。</a:t>
            </a:r>
            <a:endParaRPr kumimoji="1" lang="en-US" altLang="ja-JP" dirty="0"/>
          </a:p>
          <a:p>
            <a:pPr>
              <a:lnSpc>
                <a:spcPct val="90000"/>
              </a:lnSpc>
            </a:pPr>
            <a:endParaRPr kumimoji="1" lang="en-US" altLang="ja-JP" dirty="0"/>
          </a:p>
          <a:p>
            <a:pPr>
              <a:lnSpc>
                <a:spcPct val="90000"/>
              </a:lnSpc>
            </a:pPr>
            <a:r>
              <a:rPr kumimoji="1" lang="ja-JP" altLang="en-US" dirty="0"/>
              <a:t>赤ちゃんのお尻ふきの成分にもなっています。</a:t>
            </a:r>
            <a:endParaRPr kumimoji="1" lang="en-US" altLang="ja-JP" dirty="0"/>
          </a:p>
          <a:p>
            <a:pPr>
              <a:lnSpc>
                <a:spcPct val="90000"/>
              </a:lnSpc>
            </a:pPr>
            <a:endParaRPr kumimoji="1" lang="en-US" altLang="ja-JP" dirty="0"/>
          </a:p>
          <a:p>
            <a:pPr>
              <a:lnSpc>
                <a:spcPct val="90000"/>
              </a:lnSpc>
            </a:pPr>
            <a:r>
              <a:rPr kumimoji="1" lang="ja-JP" altLang="en-US" dirty="0"/>
              <a:t>赤ちゃんのお尻ふきで健康被害は出ていません。</a:t>
            </a:r>
            <a:endParaRPr kumimoji="1" lang="en-US" altLang="ja-JP" dirty="0"/>
          </a:p>
          <a:p>
            <a:pPr>
              <a:lnSpc>
                <a:spcPct val="90000"/>
              </a:lnSpc>
            </a:pPr>
            <a:endParaRPr kumimoji="1" lang="en-US" altLang="ja-JP" dirty="0"/>
          </a:p>
          <a:p>
            <a:pPr>
              <a:lnSpc>
                <a:spcPct val="90000"/>
              </a:lnSpc>
            </a:pPr>
            <a:r>
              <a:rPr kumimoji="1" lang="ja-JP" altLang="en-US" dirty="0"/>
              <a:t>であれば、大人にもでません。噴霧も</a:t>
            </a:r>
            <a:r>
              <a:rPr kumimoji="1" lang="en-US" altLang="ja-JP" dirty="0"/>
              <a:t>OK</a:t>
            </a:r>
            <a:r>
              <a:rPr kumimoji="1" lang="ja-JP" altLang="en-US" dirty="0"/>
              <a:t>です。</a:t>
            </a:r>
            <a:endParaRPr kumimoji="1" lang="en-US" altLang="ja-JP" dirty="0"/>
          </a:p>
          <a:p>
            <a:pPr>
              <a:lnSpc>
                <a:spcPct val="90000"/>
              </a:lnSpc>
            </a:pPr>
            <a:endParaRPr kumimoji="1" lang="en-US" altLang="ja-JP" dirty="0"/>
          </a:p>
          <a:p>
            <a:pPr>
              <a:lnSpc>
                <a:spcPct val="90000"/>
              </a:lnSpc>
            </a:pPr>
            <a:endParaRPr kumimoji="1" lang="en-US" altLang="ja-JP" dirty="0"/>
          </a:p>
          <a:p>
            <a:pPr>
              <a:lnSpc>
                <a:spcPct val="90000"/>
              </a:lnSpc>
            </a:pPr>
            <a:r>
              <a:rPr kumimoji="1" lang="ja-JP" altLang="en-US" dirty="0"/>
              <a:t>業務用の除カビ施工では、素足で、１２００ｐｐｍのウィルスフリー</a:t>
            </a:r>
            <a:r>
              <a:rPr kumimoji="1" lang="en-US" altLang="ja-JP" dirty="0"/>
              <a:t>Ⅹ</a:t>
            </a:r>
            <a:r>
              <a:rPr kumimoji="1" lang="ja-JP" altLang="en-US" dirty="0"/>
              <a:t>で除カビ、除菌して、レジオネラ菌の駆除と、配管内のレジオネラ菌や大腸菌の大掃除をします。</a:t>
            </a:r>
            <a:endParaRPr kumimoji="1" lang="en-US" altLang="ja-JP" dirty="0"/>
          </a:p>
          <a:p>
            <a:pPr>
              <a:lnSpc>
                <a:spcPct val="90000"/>
              </a:lnSpc>
            </a:pPr>
            <a:endParaRPr kumimoji="1" lang="en-US" altLang="ja-JP" dirty="0"/>
          </a:p>
          <a:p>
            <a:pPr>
              <a:lnSpc>
                <a:spcPct val="90000"/>
              </a:lnSpc>
            </a:pPr>
            <a:r>
              <a:rPr kumimoji="1" lang="ja-JP" altLang="en-US" dirty="0"/>
              <a:t>素足でずっとしてきています。</a:t>
            </a:r>
            <a:endParaRPr kumimoji="1" lang="en-US" altLang="ja-JP" dirty="0"/>
          </a:p>
          <a:p>
            <a:pPr>
              <a:lnSpc>
                <a:spcPct val="90000"/>
              </a:lnSpc>
            </a:pPr>
            <a:endParaRPr kumimoji="1" lang="en-US" altLang="ja-JP" dirty="0"/>
          </a:p>
          <a:p>
            <a:pPr>
              <a:lnSpc>
                <a:spcPct val="90000"/>
              </a:lnSpc>
            </a:pPr>
            <a:r>
              <a:rPr kumimoji="1" lang="ja-JP" altLang="en-US" dirty="0"/>
              <a:t>しかし、皆誰一人健康被害を訴えておらず、何にも起きてきておりません。</a:t>
            </a:r>
            <a:endParaRPr kumimoji="1" lang="en-US" altLang="ja-JP" dirty="0"/>
          </a:p>
          <a:p>
            <a:pPr>
              <a:lnSpc>
                <a:spcPct val="90000"/>
              </a:lnSpc>
            </a:pPr>
            <a:endParaRPr kumimoji="1" lang="en-US" altLang="ja-JP" dirty="0"/>
          </a:p>
          <a:p>
            <a:pPr>
              <a:lnSpc>
                <a:spcPct val="90000"/>
              </a:lnSpc>
            </a:pPr>
            <a:r>
              <a:rPr kumimoji="1" lang="ja-JP" altLang="en-US" dirty="0"/>
              <a:t>施工した先の店舗や旅館も、順調で、その後事故もなく、感謝されても、苦情はありません。</a:t>
            </a:r>
            <a:endParaRPr kumimoji="1" lang="en-US" altLang="ja-JP" dirty="0"/>
          </a:p>
        </p:txBody>
      </p:sp>
      <p:pic>
        <p:nvPicPr>
          <p:cNvPr id="6" name="図 5" descr="ロゴ&#10;&#10;自動的に生成された説明">
            <a:extLst>
              <a:ext uri="{FF2B5EF4-FFF2-40B4-BE49-F238E27FC236}">
                <a16:creationId xmlns:a16="http://schemas.microsoft.com/office/drawing/2014/main" id="{4004F3A8-C777-4FB6-8CA5-62D32CF0D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684" y="548680"/>
            <a:ext cx="2924920" cy="2924920"/>
          </a:xfrm>
          <a:prstGeom prst="rect">
            <a:avLst/>
          </a:prstGeom>
        </p:spPr>
      </p:pic>
    </p:spTree>
    <p:extLst>
      <p:ext uri="{BB962C8B-B14F-4D97-AF65-F5344CB8AC3E}">
        <p14:creationId xmlns:p14="http://schemas.microsoft.com/office/powerpoint/2010/main" val="4574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7285BD-1E69-442F-ABFB-A49136715409}"/>
              </a:ext>
            </a:extLst>
          </p:cNvPr>
          <p:cNvSpPr>
            <a:spLocks noGrp="1"/>
          </p:cNvSpPr>
          <p:nvPr>
            <p:ph type="title"/>
          </p:nvPr>
        </p:nvSpPr>
        <p:spPr>
          <a:xfrm>
            <a:off x="981844" y="188640"/>
            <a:ext cx="9601200" cy="976136"/>
          </a:xfrm>
        </p:spPr>
        <p:txBody>
          <a:bodyPr/>
          <a:lstStyle/>
          <a:p>
            <a:r>
              <a:rPr kumimoji="1" lang="ja-JP" altLang="en-US" dirty="0"/>
              <a:t>目や口から入っても大丈夫ですか？</a:t>
            </a:r>
          </a:p>
        </p:txBody>
      </p:sp>
      <p:sp>
        <p:nvSpPr>
          <p:cNvPr id="3" name="テキスト ボックス 2">
            <a:extLst>
              <a:ext uri="{FF2B5EF4-FFF2-40B4-BE49-F238E27FC236}">
                <a16:creationId xmlns:a16="http://schemas.microsoft.com/office/drawing/2014/main" id="{73F8F0E4-C99B-4CD3-97A1-68A7EE42C5DB}"/>
              </a:ext>
            </a:extLst>
          </p:cNvPr>
          <p:cNvSpPr txBox="1"/>
          <p:nvPr/>
        </p:nvSpPr>
        <p:spPr>
          <a:xfrm>
            <a:off x="1125860" y="1508612"/>
            <a:ext cx="10081120" cy="5327612"/>
          </a:xfrm>
          <a:prstGeom prst="rect">
            <a:avLst/>
          </a:prstGeom>
          <a:noFill/>
        </p:spPr>
        <p:txBody>
          <a:bodyPr wrap="square" rtlCol="0">
            <a:spAutoFit/>
          </a:bodyPr>
          <a:lstStyle/>
          <a:p>
            <a:pPr>
              <a:lnSpc>
                <a:spcPct val="90000"/>
              </a:lnSpc>
            </a:pPr>
            <a:r>
              <a:rPr kumimoji="1" lang="en-US" altLang="ja-JP" dirty="0"/>
              <a:t>20</a:t>
            </a:r>
            <a:r>
              <a:rPr kumimoji="1" lang="ja-JP" altLang="en-US" dirty="0"/>
              <a:t>年以上も、温泉旅館、ホテル、プールなどの除カビ、除菌、消毒に使用されてきました。</a:t>
            </a:r>
            <a:endParaRPr kumimoji="1" lang="en-US" altLang="ja-JP" dirty="0"/>
          </a:p>
          <a:p>
            <a:pPr>
              <a:lnSpc>
                <a:spcPct val="90000"/>
              </a:lnSpc>
            </a:pPr>
            <a:endParaRPr kumimoji="1" lang="en-US" altLang="ja-JP" dirty="0"/>
          </a:p>
          <a:p>
            <a:pPr>
              <a:lnSpc>
                <a:spcPct val="90000"/>
              </a:lnSpc>
            </a:pPr>
            <a:r>
              <a:rPr kumimoji="1" lang="ja-JP" altLang="en-US" dirty="0"/>
              <a:t>風呂のお湯の中に塩素の代わりに入れてきたのです。</a:t>
            </a:r>
            <a:endParaRPr kumimoji="1" lang="en-US" altLang="ja-JP" dirty="0"/>
          </a:p>
          <a:p>
            <a:pPr>
              <a:lnSpc>
                <a:spcPct val="90000"/>
              </a:lnSpc>
            </a:pPr>
            <a:endParaRPr kumimoji="1" lang="en-US" altLang="ja-JP" dirty="0"/>
          </a:p>
          <a:p>
            <a:pPr>
              <a:lnSpc>
                <a:spcPct val="90000"/>
              </a:lnSpc>
            </a:pPr>
            <a:r>
              <a:rPr kumimoji="1" lang="ja-JP" altLang="en-US" dirty="0"/>
              <a:t>お風呂のお湯を顔にパシャッとかけた人も大勢いたでしょう。そのお湯で顔や頭を洗い、目や口にお湯が入ったことも、</a:t>
            </a:r>
            <a:r>
              <a:rPr kumimoji="1" lang="en-US" altLang="ja-JP" dirty="0"/>
              <a:t>20</a:t>
            </a:r>
            <a:r>
              <a:rPr kumimoji="1" lang="ja-JP" altLang="en-US" dirty="0"/>
              <a:t>年間の間にたくさんあったことでしょう。</a:t>
            </a:r>
            <a:endParaRPr kumimoji="1" lang="en-US" altLang="ja-JP" dirty="0"/>
          </a:p>
          <a:p>
            <a:pPr>
              <a:lnSpc>
                <a:spcPct val="90000"/>
              </a:lnSpc>
            </a:pPr>
            <a:endParaRPr kumimoji="1" lang="en-US" altLang="ja-JP" dirty="0"/>
          </a:p>
          <a:p>
            <a:pPr>
              <a:lnSpc>
                <a:spcPct val="90000"/>
              </a:lnSpc>
            </a:pPr>
            <a:r>
              <a:rPr kumimoji="1" lang="ja-JP" altLang="en-US" dirty="0"/>
              <a:t>そして、事実は、</a:t>
            </a:r>
            <a:r>
              <a:rPr kumimoji="1" lang="en-US" altLang="ja-JP" dirty="0"/>
              <a:t>1</a:t>
            </a:r>
            <a:r>
              <a:rPr kumimoji="1" lang="ja-JP" altLang="en-US" dirty="0"/>
              <a:t>件の健康被害も出ておりません。これがすべての実績です。</a:t>
            </a:r>
            <a:endParaRPr kumimoji="1" lang="en-US" altLang="ja-JP" dirty="0"/>
          </a:p>
          <a:p>
            <a:pPr>
              <a:lnSpc>
                <a:spcPct val="90000"/>
              </a:lnSpc>
            </a:pPr>
            <a:endParaRPr kumimoji="1" lang="en-US" altLang="ja-JP" dirty="0"/>
          </a:p>
          <a:p>
            <a:pPr>
              <a:lnSpc>
                <a:spcPct val="90000"/>
              </a:lnSpc>
            </a:pPr>
            <a:r>
              <a:rPr kumimoji="1" lang="ja-JP" altLang="en-US" dirty="0"/>
              <a:t>むしろ、施工したところからは、感染者が出ておらず、ウィルスや菌による感染事故も発生しておりません。</a:t>
            </a:r>
            <a:endParaRPr kumimoji="1" lang="en-US" altLang="ja-JP" dirty="0"/>
          </a:p>
          <a:p>
            <a:pPr>
              <a:lnSpc>
                <a:spcPct val="90000"/>
              </a:lnSpc>
            </a:pPr>
            <a:endParaRPr kumimoji="1" lang="en-US" altLang="ja-JP" dirty="0"/>
          </a:p>
          <a:p>
            <a:pPr>
              <a:lnSpc>
                <a:spcPct val="90000"/>
              </a:lnSpc>
            </a:pPr>
            <a:r>
              <a:rPr kumimoji="1" lang="ja-JP" altLang="en-US" dirty="0"/>
              <a:t>お風呂に入れて使用してきたので、もし健康被害が出るのであれば、今頃、訴訟だらけになっていなければなりません。</a:t>
            </a:r>
            <a:endParaRPr kumimoji="1" lang="en-US" altLang="ja-JP" dirty="0"/>
          </a:p>
          <a:p>
            <a:pPr>
              <a:lnSpc>
                <a:spcPct val="90000"/>
              </a:lnSpc>
            </a:pPr>
            <a:endParaRPr kumimoji="1" lang="en-US" altLang="ja-JP" dirty="0"/>
          </a:p>
          <a:p>
            <a:pPr>
              <a:lnSpc>
                <a:spcPct val="90000"/>
              </a:lnSpc>
            </a:pPr>
            <a:r>
              <a:rPr kumimoji="1" lang="ja-JP" altLang="en-US" dirty="0"/>
              <a:t>しかし、</a:t>
            </a:r>
            <a:r>
              <a:rPr kumimoji="1" lang="en-US" altLang="ja-JP" dirty="0"/>
              <a:t>1</a:t>
            </a:r>
            <a:r>
              <a:rPr kumimoji="1" lang="ja-JP" altLang="en-US" dirty="0"/>
              <a:t>件もありません。</a:t>
            </a:r>
            <a:endParaRPr kumimoji="1" lang="en-US" altLang="ja-JP" dirty="0"/>
          </a:p>
          <a:p>
            <a:pPr>
              <a:lnSpc>
                <a:spcPct val="90000"/>
              </a:lnSpc>
            </a:pPr>
            <a:endParaRPr kumimoji="1" lang="en-US" altLang="ja-JP" dirty="0"/>
          </a:p>
          <a:p>
            <a:pPr>
              <a:lnSpc>
                <a:spcPct val="90000"/>
              </a:lnSpc>
            </a:pPr>
            <a:r>
              <a:rPr kumimoji="1" lang="ja-JP" altLang="en-US" dirty="0"/>
              <a:t>皮膚に噴霧して、被害が出るのでしたら、</a:t>
            </a:r>
            <a:r>
              <a:rPr kumimoji="1" lang="en-US" altLang="ja-JP" dirty="0"/>
              <a:t>20</a:t>
            </a:r>
            <a:r>
              <a:rPr kumimoji="1" lang="ja-JP" altLang="en-US" dirty="0"/>
              <a:t>年も、温泉旅館やホテルのおふろの湯に塩素の代わりに入れてきたので、健康被害が多数でていないとおかしいのですが、誰一人いません。</a:t>
            </a:r>
            <a:endParaRPr kumimoji="1" lang="en-US" altLang="ja-JP" dirty="0"/>
          </a:p>
          <a:p>
            <a:pPr>
              <a:lnSpc>
                <a:spcPct val="90000"/>
              </a:lnSpc>
            </a:pPr>
            <a:endParaRPr kumimoji="1" lang="en-US" altLang="ja-JP" dirty="0"/>
          </a:p>
          <a:p>
            <a:pPr>
              <a:lnSpc>
                <a:spcPct val="90000"/>
              </a:lnSpc>
            </a:pPr>
            <a:endParaRPr kumimoji="1" lang="ja-JP" altLang="en-US" dirty="0"/>
          </a:p>
        </p:txBody>
      </p:sp>
      <p:pic>
        <p:nvPicPr>
          <p:cNvPr id="6" name="図 5" descr="ロゴ&#10;&#10;自動的に生成された説明">
            <a:extLst>
              <a:ext uri="{FF2B5EF4-FFF2-40B4-BE49-F238E27FC236}">
                <a16:creationId xmlns:a16="http://schemas.microsoft.com/office/drawing/2014/main" id="{46047314-DDBF-440D-AC11-7C051CD30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0876" y="188640"/>
            <a:ext cx="1628775" cy="1628775"/>
          </a:xfrm>
          <a:prstGeom prst="rect">
            <a:avLst/>
          </a:prstGeom>
        </p:spPr>
      </p:pic>
    </p:spTree>
    <p:extLst>
      <p:ext uri="{BB962C8B-B14F-4D97-AF65-F5344CB8AC3E}">
        <p14:creationId xmlns:p14="http://schemas.microsoft.com/office/powerpoint/2010/main" val="11710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97F416-33DA-4620-9D4D-A086125DF1EC}"/>
              </a:ext>
            </a:extLst>
          </p:cNvPr>
          <p:cNvSpPr>
            <a:spLocks noGrp="1"/>
          </p:cNvSpPr>
          <p:nvPr>
            <p:ph type="title"/>
          </p:nvPr>
        </p:nvSpPr>
        <p:spPr>
          <a:xfrm>
            <a:off x="1701923" y="5517232"/>
            <a:ext cx="10486901" cy="1143000"/>
          </a:xfrm>
        </p:spPr>
        <p:txBody>
          <a:bodyPr>
            <a:normAutofit fontScale="90000"/>
          </a:bodyPr>
          <a:lstStyle/>
          <a:p>
            <a:pPr>
              <a:lnSpc>
                <a:spcPct val="90000"/>
              </a:lnSpc>
            </a:pPr>
            <a:r>
              <a:rPr kumimoji="1" lang="ja-JP" altLang="en-US" sz="3600" dirty="0"/>
              <a:t>他の除菌剤で、塩素の代わりに、人体に安全に、風呂の水の中にいるウィルス除菌に代用できる薬剤がありますか？</a:t>
            </a:r>
            <a:br>
              <a:rPr kumimoji="1" lang="en-US" altLang="ja-JP" sz="3600" dirty="0"/>
            </a:br>
            <a:br>
              <a:rPr kumimoji="1" lang="en-US" altLang="ja-JP" sz="3600" dirty="0"/>
            </a:br>
            <a:r>
              <a:rPr kumimoji="1" lang="ja-JP" altLang="en-US" sz="3600" dirty="0"/>
              <a:t>ありません。ウイルスフリー</a:t>
            </a:r>
            <a:r>
              <a:rPr kumimoji="1" lang="en-US" altLang="ja-JP" sz="3600" dirty="0"/>
              <a:t>X</a:t>
            </a:r>
            <a:r>
              <a:rPr kumimoji="1" lang="ja-JP" altLang="en-US" sz="3600" dirty="0"/>
              <a:t>だけです。</a:t>
            </a:r>
            <a:br>
              <a:rPr kumimoji="1" lang="en-US" altLang="ja-JP" sz="3600" dirty="0"/>
            </a:br>
            <a:br>
              <a:rPr kumimoji="1" lang="en-US" altLang="ja-JP" sz="3600" dirty="0"/>
            </a:br>
            <a:r>
              <a:rPr kumimoji="1" lang="ja-JP" altLang="en-US" sz="2700" dirty="0"/>
              <a:t>過酸化水素がありますが、劇物です。健康にも、自然環境にも、よくありません。</a:t>
            </a:r>
            <a:br>
              <a:rPr kumimoji="1" lang="en-US" altLang="ja-JP" sz="2700" dirty="0"/>
            </a:br>
            <a:br>
              <a:rPr kumimoji="1" lang="en-US" altLang="ja-JP" sz="2700" dirty="0"/>
            </a:br>
            <a:r>
              <a:rPr kumimoji="1" lang="ja-JP" altLang="en-US" sz="2700" dirty="0"/>
              <a:t>ウィルスフリー</a:t>
            </a:r>
            <a:r>
              <a:rPr kumimoji="1" lang="en-US" altLang="ja-JP" sz="2700" dirty="0"/>
              <a:t>Ⅹ</a:t>
            </a:r>
            <a:r>
              <a:rPr kumimoji="1" lang="ja-JP" altLang="en-US" sz="2700" dirty="0"/>
              <a:t>は皮膚が溶けません。健康被害も一件もありません。</a:t>
            </a:r>
            <a:br>
              <a:rPr kumimoji="1" lang="en-US" altLang="ja-JP" sz="2700" dirty="0"/>
            </a:br>
            <a:br>
              <a:rPr kumimoji="1" lang="en-US" altLang="ja-JP" sz="2700" dirty="0"/>
            </a:br>
            <a:r>
              <a:rPr kumimoji="1" lang="ja-JP" altLang="en-US" sz="2700" dirty="0"/>
              <a:t>実績から見ても、人体に安全であることは明白です。</a:t>
            </a:r>
            <a:br>
              <a:rPr kumimoji="1" lang="en-US" altLang="ja-JP" sz="2700" dirty="0"/>
            </a:br>
            <a:br>
              <a:rPr kumimoji="1" lang="en-US" altLang="ja-JP" sz="2700" dirty="0"/>
            </a:br>
            <a:r>
              <a:rPr kumimoji="1" lang="ja-JP" altLang="en-US" sz="2700" dirty="0"/>
              <a:t>ウィルスフリーバスが仮に危険だとすれば、塩素を入れた温泉の風呂には、もっと危険なので、絶対に入れないことになります。しかし、今も入っています。</a:t>
            </a:r>
            <a:br>
              <a:rPr kumimoji="1" lang="en-US" altLang="ja-JP" sz="2700" dirty="0"/>
            </a:br>
            <a:br>
              <a:rPr kumimoji="1" lang="en-US" altLang="ja-JP" sz="2700" dirty="0"/>
            </a:br>
            <a:r>
              <a:rPr kumimoji="1" lang="ja-JP" altLang="en-US" sz="2700" dirty="0"/>
              <a:t>ウィルスフリーより安全ではない成分を、菌対策で今も使用しており、問題がないことになっています。</a:t>
            </a:r>
          </a:p>
        </p:txBody>
      </p:sp>
      <p:pic>
        <p:nvPicPr>
          <p:cNvPr id="3" name="図 2">
            <a:extLst>
              <a:ext uri="{FF2B5EF4-FFF2-40B4-BE49-F238E27FC236}">
                <a16:creationId xmlns:a16="http://schemas.microsoft.com/office/drawing/2014/main" id="{3FAB4DC5-1F5B-4723-96B4-A0EB53B0F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6" y="692696"/>
            <a:ext cx="2088232" cy="2088232"/>
          </a:xfrm>
          <a:prstGeom prst="rect">
            <a:avLst/>
          </a:prstGeom>
        </p:spPr>
      </p:pic>
    </p:spTree>
    <p:extLst>
      <p:ext uri="{BB962C8B-B14F-4D97-AF65-F5344CB8AC3E}">
        <p14:creationId xmlns:p14="http://schemas.microsoft.com/office/powerpoint/2010/main" val="243238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0D381-D327-4E7C-AA0A-AC5FAE7E1631}"/>
              </a:ext>
            </a:extLst>
          </p:cNvPr>
          <p:cNvSpPr>
            <a:spLocks noGrp="1"/>
          </p:cNvSpPr>
          <p:nvPr>
            <p:ph type="title"/>
          </p:nvPr>
        </p:nvSpPr>
        <p:spPr/>
        <p:txBody>
          <a:bodyPr/>
          <a:lstStyle/>
          <a:p>
            <a:r>
              <a:rPr kumimoji="1" lang="en-US" altLang="ja-JP" dirty="0"/>
              <a:t>2020</a:t>
            </a:r>
            <a:r>
              <a:rPr kumimoji="1" lang="ja-JP" altLang="en-US" dirty="0"/>
              <a:t>年　コロナでの実績</a:t>
            </a:r>
          </a:p>
        </p:txBody>
      </p:sp>
      <p:sp>
        <p:nvSpPr>
          <p:cNvPr id="3" name="テキスト ボックス 2">
            <a:extLst>
              <a:ext uri="{FF2B5EF4-FFF2-40B4-BE49-F238E27FC236}">
                <a16:creationId xmlns:a16="http://schemas.microsoft.com/office/drawing/2014/main" id="{31F35EA2-67C0-41D6-8068-EE8F9A53A166}"/>
              </a:ext>
            </a:extLst>
          </p:cNvPr>
          <p:cNvSpPr txBox="1"/>
          <p:nvPr/>
        </p:nvSpPr>
        <p:spPr>
          <a:xfrm>
            <a:off x="1413892" y="1772816"/>
            <a:ext cx="9649072" cy="3416320"/>
          </a:xfrm>
          <a:prstGeom prst="rect">
            <a:avLst/>
          </a:prstGeom>
          <a:noFill/>
        </p:spPr>
        <p:txBody>
          <a:bodyPr wrap="square" rtlCol="0">
            <a:spAutoFit/>
          </a:bodyPr>
          <a:lstStyle/>
          <a:p>
            <a:pPr>
              <a:lnSpc>
                <a:spcPct val="90000"/>
              </a:lnSpc>
            </a:pPr>
            <a:r>
              <a:rPr kumimoji="1" lang="ja-JP" altLang="en-US" sz="4000" dirty="0"/>
              <a:t>コロナで、</a:t>
            </a:r>
            <a:r>
              <a:rPr kumimoji="1" lang="en-US" altLang="ja-JP" sz="4000" dirty="0"/>
              <a:t>1</a:t>
            </a:r>
            <a:r>
              <a:rPr kumimoji="1" lang="ja-JP" altLang="en-US" sz="4000" dirty="0"/>
              <a:t>年の間に、</a:t>
            </a:r>
            <a:r>
              <a:rPr kumimoji="1" lang="en-US" altLang="ja-JP" sz="4000" dirty="0"/>
              <a:t>20</a:t>
            </a:r>
            <a:r>
              <a:rPr kumimoji="1" lang="ja-JP" altLang="en-US" sz="4000" dirty="0"/>
              <a:t>万世帯に</a:t>
            </a:r>
            <a:endParaRPr kumimoji="1" lang="en-US" altLang="ja-JP" sz="4000" dirty="0"/>
          </a:p>
          <a:p>
            <a:pPr>
              <a:lnSpc>
                <a:spcPct val="90000"/>
              </a:lnSpc>
            </a:pPr>
            <a:r>
              <a:rPr kumimoji="1" lang="ja-JP" altLang="en-US" sz="4000" dirty="0"/>
              <a:t>ウィルスフリー</a:t>
            </a:r>
            <a:r>
              <a:rPr kumimoji="1" lang="en-US" altLang="ja-JP" sz="4000" dirty="0"/>
              <a:t>Ⅹ</a:t>
            </a:r>
            <a:r>
              <a:rPr kumimoji="1" lang="ja-JP" altLang="en-US" sz="4000" dirty="0"/>
              <a:t>原液が（稀釈タイプ）</a:t>
            </a:r>
            <a:endParaRPr kumimoji="1" lang="en-US" altLang="ja-JP" sz="4000" dirty="0"/>
          </a:p>
          <a:p>
            <a:pPr>
              <a:lnSpc>
                <a:spcPct val="90000"/>
              </a:lnSpc>
            </a:pPr>
            <a:r>
              <a:rPr kumimoji="1" lang="ja-JP" altLang="en-US" sz="4000" dirty="0"/>
              <a:t>導入されました。</a:t>
            </a:r>
            <a:endParaRPr kumimoji="1" lang="en-US" altLang="ja-JP" sz="4000" dirty="0"/>
          </a:p>
          <a:p>
            <a:pPr>
              <a:lnSpc>
                <a:spcPct val="90000"/>
              </a:lnSpc>
            </a:pPr>
            <a:r>
              <a:rPr kumimoji="1" lang="ja-JP" altLang="en-US" sz="4000" dirty="0"/>
              <a:t>このおよその使用人数は、</a:t>
            </a:r>
            <a:r>
              <a:rPr kumimoji="1" lang="en-US" altLang="ja-JP" sz="4000" dirty="0"/>
              <a:t>40</a:t>
            </a:r>
            <a:r>
              <a:rPr kumimoji="1" lang="ja-JP" altLang="en-US" sz="4000" dirty="0"/>
              <a:t>万人です。</a:t>
            </a:r>
            <a:endParaRPr kumimoji="1" lang="en-US" altLang="ja-JP" sz="4000" dirty="0"/>
          </a:p>
          <a:p>
            <a:pPr>
              <a:lnSpc>
                <a:spcPct val="90000"/>
              </a:lnSpc>
            </a:pPr>
            <a:endParaRPr kumimoji="1" lang="en-US" altLang="ja-JP" sz="4000" dirty="0"/>
          </a:p>
          <a:p>
            <a:pPr>
              <a:lnSpc>
                <a:spcPct val="90000"/>
              </a:lnSpc>
            </a:pPr>
            <a:r>
              <a:rPr kumimoji="1" lang="ja-JP" altLang="en-US" sz="4000" dirty="0"/>
              <a:t>そして、この中から、感染者は０人です。</a:t>
            </a:r>
          </a:p>
        </p:txBody>
      </p:sp>
      <p:pic>
        <p:nvPicPr>
          <p:cNvPr id="4" name="図 3">
            <a:extLst>
              <a:ext uri="{FF2B5EF4-FFF2-40B4-BE49-F238E27FC236}">
                <a16:creationId xmlns:a16="http://schemas.microsoft.com/office/drawing/2014/main" id="{61DE106B-2646-42DA-8311-D3BE59DAA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0593" y="4653136"/>
            <a:ext cx="2088232" cy="2088232"/>
          </a:xfrm>
          <a:prstGeom prst="rect">
            <a:avLst/>
          </a:prstGeom>
        </p:spPr>
      </p:pic>
    </p:spTree>
    <p:extLst>
      <p:ext uri="{BB962C8B-B14F-4D97-AF65-F5344CB8AC3E}">
        <p14:creationId xmlns:p14="http://schemas.microsoft.com/office/powerpoint/2010/main" val="182090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75E788-17B0-46B4-AAF7-90FA125E7F3D}"/>
              </a:ext>
            </a:extLst>
          </p:cNvPr>
          <p:cNvSpPr>
            <a:spLocks noGrp="1"/>
          </p:cNvSpPr>
          <p:nvPr>
            <p:ph type="title"/>
          </p:nvPr>
        </p:nvSpPr>
        <p:spPr>
          <a:xfrm>
            <a:off x="1293812" y="381000"/>
            <a:ext cx="10417223" cy="1143000"/>
          </a:xfrm>
        </p:spPr>
        <p:txBody>
          <a:bodyPr>
            <a:normAutofit fontScale="90000"/>
          </a:bodyPr>
          <a:lstStyle/>
          <a:p>
            <a:r>
              <a:rPr kumimoji="1" lang="ja-JP" altLang="en-US" dirty="0"/>
              <a:t>レジオネラ菌対策で、スーパー銭湯のおふろの湯に</a:t>
            </a:r>
            <a:br>
              <a:rPr kumimoji="1" lang="en-US" altLang="ja-JP" dirty="0"/>
            </a:br>
            <a:r>
              <a:rPr kumimoji="1" lang="ja-JP" altLang="en-US" dirty="0"/>
              <a:t>塩素の代わりに、ウィルスフリー</a:t>
            </a:r>
            <a:r>
              <a:rPr kumimoji="1" lang="en-US" altLang="ja-JP" dirty="0"/>
              <a:t>Ⅹ</a:t>
            </a:r>
            <a:r>
              <a:rPr kumimoji="1" lang="ja-JP" altLang="en-US" dirty="0"/>
              <a:t>を入れて営業している。</a:t>
            </a:r>
          </a:p>
        </p:txBody>
      </p:sp>
      <p:sp>
        <p:nvSpPr>
          <p:cNvPr id="3" name="テキスト ボックス 2">
            <a:extLst>
              <a:ext uri="{FF2B5EF4-FFF2-40B4-BE49-F238E27FC236}">
                <a16:creationId xmlns:a16="http://schemas.microsoft.com/office/drawing/2014/main" id="{E2A50A84-5117-40CD-9380-D12F3743A827}"/>
              </a:ext>
            </a:extLst>
          </p:cNvPr>
          <p:cNvSpPr txBox="1"/>
          <p:nvPr/>
        </p:nvSpPr>
        <p:spPr>
          <a:xfrm>
            <a:off x="1629916" y="2132856"/>
            <a:ext cx="9505056" cy="2585323"/>
          </a:xfrm>
          <a:prstGeom prst="rect">
            <a:avLst/>
          </a:prstGeom>
          <a:noFill/>
        </p:spPr>
        <p:txBody>
          <a:bodyPr wrap="square" rtlCol="0">
            <a:spAutoFit/>
          </a:bodyPr>
          <a:lstStyle/>
          <a:p>
            <a:pPr>
              <a:lnSpc>
                <a:spcPct val="90000"/>
              </a:lnSpc>
            </a:pPr>
            <a:r>
              <a:rPr kumimoji="1" lang="en-US" altLang="ja-JP" dirty="0"/>
              <a:t>1</a:t>
            </a:r>
            <a:r>
              <a:rPr kumimoji="1" lang="ja-JP" altLang="en-US" dirty="0"/>
              <a:t>件の苦情や、健康被害が出ていないだけでなく、</a:t>
            </a:r>
            <a:endParaRPr kumimoji="1" lang="en-US" altLang="ja-JP" dirty="0"/>
          </a:p>
          <a:p>
            <a:pPr>
              <a:lnSpc>
                <a:spcPct val="90000"/>
              </a:lnSpc>
            </a:pPr>
            <a:endParaRPr kumimoji="1" lang="en-US" altLang="ja-JP" dirty="0"/>
          </a:p>
          <a:p>
            <a:pPr>
              <a:lnSpc>
                <a:spcPct val="90000"/>
              </a:lnSpc>
            </a:pPr>
            <a:r>
              <a:rPr kumimoji="1" lang="ja-JP" altLang="en-US" dirty="0"/>
              <a:t>普通なら、風呂屋の天井は青かび、黒カビだらけになってしまうが、</a:t>
            </a:r>
            <a:endParaRPr kumimoji="1" lang="en-US" altLang="ja-JP" dirty="0"/>
          </a:p>
          <a:p>
            <a:pPr>
              <a:lnSpc>
                <a:spcPct val="90000"/>
              </a:lnSpc>
            </a:pPr>
            <a:endParaRPr kumimoji="1" lang="en-US" altLang="ja-JP" dirty="0"/>
          </a:p>
          <a:p>
            <a:pPr>
              <a:lnSpc>
                <a:spcPct val="90000"/>
              </a:lnSpc>
            </a:pPr>
            <a:r>
              <a:rPr kumimoji="1" lang="ja-JP" altLang="en-US" dirty="0"/>
              <a:t>風呂屋の天井にカビが生えなくなったと多数報告があります。</a:t>
            </a:r>
            <a:endParaRPr kumimoji="1" lang="en-US" altLang="ja-JP" dirty="0"/>
          </a:p>
          <a:p>
            <a:pPr>
              <a:lnSpc>
                <a:spcPct val="90000"/>
              </a:lnSpc>
            </a:pPr>
            <a:endParaRPr kumimoji="1" lang="en-US" altLang="ja-JP" dirty="0"/>
          </a:p>
          <a:p>
            <a:pPr>
              <a:lnSpc>
                <a:spcPct val="90000"/>
              </a:lnSpc>
            </a:pPr>
            <a:r>
              <a:rPr kumimoji="1" lang="ja-JP" altLang="en-US" dirty="0"/>
              <a:t>ウィルスフリーの風呂の湯気が天井で、抗カビ作用を発揮しているからです。</a:t>
            </a:r>
            <a:endParaRPr kumimoji="1" lang="en-US" altLang="ja-JP" dirty="0"/>
          </a:p>
          <a:p>
            <a:pPr>
              <a:lnSpc>
                <a:spcPct val="90000"/>
              </a:lnSpc>
            </a:pPr>
            <a:endParaRPr kumimoji="1" lang="en-US" altLang="ja-JP" dirty="0"/>
          </a:p>
          <a:p>
            <a:pPr>
              <a:lnSpc>
                <a:spcPct val="90000"/>
              </a:lnSpc>
            </a:pPr>
            <a:r>
              <a:rPr kumimoji="1" lang="ja-JP" altLang="en-US" dirty="0"/>
              <a:t>もちろん、その結果、健康被害は一件も出ていません。</a:t>
            </a:r>
            <a:endParaRPr kumimoji="1" lang="en-US" altLang="ja-JP" dirty="0"/>
          </a:p>
          <a:p>
            <a:pPr>
              <a:lnSpc>
                <a:spcPct val="90000"/>
              </a:lnSpc>
            </a:pPr>
            <a:endParaRPr kumimoji="1" lang="en-US" altLang="ja-JP" dirty="0"/>
          </a:p>
        </p:txBody>
      </p:sp>
      <p:pic>
        <p:nvPicPr>
          <p:cNvPr id="4" name="図 3">
            <a:extLst>
              <a:ext uri="{FF2B5EF4-FFF2-40B4-BE49-F238E27FC236}">
                <a16:creationId xmlns:a16="http://schemas.microsoft.com/office/drawing/2014/main" id="{326D356C-2B84-42DB-9543-E5C0DB480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3651989"/>
            <a:ext cx="2664296" cy="2664296"/>
          </a:xfrm>
          <a:prstGeom prst="rect">
            <a:avLst/>
          </a:prstGeom>
        </p:spPr>
      </p:pic>
      <p:pic>
        <p:nvPicPr>
          <p:cNvPr id="6" name="図 5">
            <a:extLst>
              <a:ext uri="{FF2B5EF4-FFF2-40B4-BE49-F238E27FC236}">
                <a16:creationId xmlns:a16="http://schemas.microsoft.com/office/drawing/2014/main" id="{67DE7994-29B9-4AEC-A9D8-67E9A5DFAE59}"/>
              </a:ext>
            </a:extLst>
          </p:cNvPr>
          <p:cNvPicPr>
            <a:picLocks noChangeAspect="1"/>
          </p:cNvPicPr>
          <p:nvPr/>
        </p:nvPicPr>
        <p:blipFill>
          <a:blip r:embed="rId3"/>
          <a:stretch>
            <a:fillRect/>
          </a:stretch>
        </p:blipFill>
        <p:spPr>
          <a:xfrm>
            <a:off x="1701924" y="4771002"/>
            <a:ext cx="2738174" cy="1715086"/>
          </a:xfrm>
          <a:prstGeom prst="rect">
            <a:avLst/>
          </a:prstGeom>
        </p:spPr>
      </p:pic>
      <p:pic>
        <p:nvPicPr>
          <p:cNvPr id="7" name="図 6">
            <a:extLst>
              <a:ext uri="{FF2B5EF4-FFF2-40B4-BE49-F238E27FC236}">
                <a16:creationId xmlns:a16="http://schemas.microsoft.com/office/drawing/2014/main" id="{616CAEA8-5FEA-4FAA-B6BA-E8367453F99B}"/>
              </a:ext>
            </a:extLst>
          </p:cNvPr>
          <p:cNvPicPr>
            <a:picLocks noChangeAspect="1"/>
          </p:cNvPicPr>
          <p:nvPr/>
        </p:nvPicPr>
        <p:blipFill>
          <a:blip r:embed="rId4"/>
          <a:stretch>
            <a:fillRect/>
          </a:stretch>
        </p:blipFill>
        <p:spPr>
          <a:xfrm>
            <a:off x="5518348" y="4771002"/>
            <a:ext cx="2664296" cy="1779511"/>
          </a:xfrm>
          <a:prstGeom prst="rect">
            <a:avLst/>
          </a:prstGeom>
        </p:spPr>
      </p:pic>
      <p:sp>
        <p:nvSpPr>
          <p:cNvPr id="8" name="テキスト ボックス 7">
            <a:extLst>
              <a:ext uri="{FF2B5EF4-FFF2-40B4-BE49-F238E27FC236}">
                <a16:creationId xmlns:a16="http://schemas.microsoft.com/office/drawing/2014/main" id="{FAE2E1C4-58E3-4D31-BDDE-9DCE2223B5C2}"/>
              </a:ext>
            </a:extLst>
          </p:cNvPr>
          <p:cNvSpPr txBox="1"/>
          <p:nvPr/>
        </p:nvSpPr>
        <p:spPr>
          <a:xfrm>
            <a:off x="2133972" y="6486088"/>
            <a:ext cx="6336704" cy="341632"/>
          </a:xfrm>
          <a:prstGeom prst="rect">
            <a:avLst/>
          </a:prstGeom>
          <a:noFill/>
        </p:spPr>
        <p:txBody>
          <a:bodyPr wrap="square" rtlCol="0">
            <a:spAutoFit/>
          </a:bodyPr>
          <a:lstStyle/>
          <a:p>
            <a:pPr>
              <a:lnSpc>
                <a:spcPct val="90000"/>
              </a:lnSpc>
            </a:pPr>
            <a:r>
              <a:rPr kumimoji="1" lang="ja-JP" altLang="en-US" dirty="0"/>
              <a:t>　　施工前　　　　　　　　　　　　　施工後</a:t>
            </a:r>
          </a:p>
        </p:txBody>
      </p:sp>
      <p:sp>
        <p:nvSpPr>
          <p:cNvPr id="9" name="矢印: 右 8">
            <a:extLst>
              <a:ext uri="{FF2B5EF4-FFF2-40B4-BE49-F238E27FC236}">
                <a16:creationId xmlns:a16="http://schemas.microsoft.com/office/drawing/2014/main" id="{619B7B92-A872-45D9-B506-CAC97569F148}"/>
              </a:ext>
            </a:extLst>
          </p:cNvPr>
          <p:cNvSpPr/>
          <p:nvPr/>
        </p:nvSpPr>
        <p:spPr>
          <a:xfrm>
            <a:off x="4511171" y="5412521"/>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77520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C792FE-04E8-40A0-9663-FC1275C14BD4}"/>
              </a:ext>
            </a:extLst>
          </p:cNvPr>
          <p:cNvSpPr>
            <a:spLocks noGrp="1"/>
          </p:cNvSpPr>
          <p:nvPr>
            <p:ph type="title"/>
          </p:nvPr>
        </p:nvSpPr>
        <p:spPr/>
        <p:txBody>
          <a:bodyPr/>
          <a:lstStyle/>
          <a:p>
            <a:r>
              <a:rPr kumimoji="1" lang="ja-JP" altLang="en-US" dirty="0"/>
              <a:t>ウィルスフリー</a:t>
            </a:r>
            <a:r>
              <a:rPr kumimoji="1" lang="en-US" altLang="ja-JP" dirty="0"/>
              <a:t>Ⅹ</a:t>
            </a:r>
            <a:r>
              <a:rPr kumimoji="1" lang="ja-JP" altLang="en-US" dirty="0"/>
              <a:t>を家の加湿器でたくと・・・</a:t>
            </a:r>
          </a:p>
        </p:txBody>
      </p:sp>
      <p:sp>
        <p:nvSpPr>
          <p:cNvPr id="3" name="テキスト ボックス 2">
            <a:extLst>
              <a:ext uri="{FF2B5EF4-FFF2-40B4-BE49-F238E27FC236}">
                <a16:creationId xmlns:a16="http://schemas.microsoft.com/office/drawing/2014/main" id="{47A643FA-45E3-4C5E-8A00-244D2A1E8E52}"/>
              </a:ext>
            </a:extLst>
          </p:cNvPr>
          <p:cNvSpPr txBox="1"/>
          <p:nvPr/>
        </p:nvSpPr>
        <p:spPr>
          <a:xfrm>
            <a:off x="1989956" y="1779687"/>
            <a:ext cx="9793088" cy="5078313"/>
          </a:xfrm>
          <a:prstGeom prst="rect">
            <a:avLst/>
          </a:prstGeom>
          <a:noFill/>
        </p:spPr>
        <p:txBody>
          <a:bodyPr wrap="square" rtlCol="0">
            <a:spAutoFit/>
          </a:bodyPr>
          <a:lstStyle/>
          <a:p>
            <a:pPr>
              <a:lnSpc>
                <a:spcPct val="90000"/>
              </a:lnSpc>
            </a:pPr>
            <a:r>
              <a:rPr kumimoji="1" lang="ja-JP" altLang="en-US" dirty="0"/>
              <a:t>１．自宅の加湿器でたいても、ウィルスフリーは、空間を除菌し、</a:t>
            </a:r>
            <a:endParaRPr kumimoji="1" lang="en-US" altLang="ja-JP" dirty="0"/>
          </a:p>
          <a:p>
            <a:pPr>
              <a:lnSpc>
                <a:spcPct val="90000"/>
              </a:lnSpc>
            </a:pPr>
            <a:r>
              <a:rPr kumimoji="1" lang="ja-JP" altLang="en-US" dirty="0"/>
              <a:t>　　</a:t>
            </a:r>
            <a:endParaRPr kumimoji="1" lang="en-US" altLang="ja-JP" dirty="0"/>
          </a:p>
          <a:p>
            <a:pPr>
              <a:lnSpc>
                <a:spcPct val="90000"/>
              </a:lnSpc>
            </a:pPr>
            <a:r>
              <a:rPr kumimoji="1" lang="ja-JP" altLang="en-US" dirty="0"/>
              <a:t>　　空間の空気感染、接触感染を防ぎます。</a:t>
            </a:r>
            <a:endParaRPr kumimoji="1" lang="en-US" altLang="ja-JP" dirty="0"/>
          </a:p>
          <a:p>
            <a:pPr>
              <a:lnSpc>
                <a:spcPct val="90000"/>
              </a:lnSpc>
            </a:pPr>
            <a:endParaRPr kumimoji="1" lang="en-US" altLang="ja-JP" dirty="0"/>
          </a:p>
          <a:p>
            <a:pPr>
              <a:lnSpc>
                <a:spcPct val="90000"/>
              </a:lnSpc>
            </a:pPr>
            <a:r>
              <a:rPr kumimoji="1" lang="ja-JP" altLang="en-US" dirty="0"/>
              <a:t>２．空気も洗浄します。</a:t>
            </a:r>
            <a:endParaRPr kumimoji="1" lang="en-US" altLang="ja-JP" dirty="0"/>
          </a:p>
          <a:p>
            <a:pPr>
              <a:lnSpc>
                <a:spcPct val="90000"/>
              </a:lnSpc>
            </a:pPr>
            <a:endParaRPr kumimoji="1" lang="en-US" altLang="ja-JP" dirty="0"/>
          </a:p>
          <a:p>
            <a:pPr>
              <a:lnSpc>
                <a:spcPct val="90000"/>
              </a:lnSpc>
            </a:pPr>
            <a:r>
              <a:rPr kumimoji="1" lang="ja-JP" altLang="en-US" dirty="0"/>
              <a:t>３．壁やカーテン、天井など、まとめて、抗カビします。</a:t>
            </a:r>
            <a:endParaRPr kumimoji="1" lang="en-US" altLang="ja-JP" dirty="0"/>
          </a:p>
          <a:p>
            <a:pPr>
              <a:lnSpc>
                <a:spcPct val="90000"/>
              </a:lnSpc>
            </a:pPr>
            <a:endParaRPr kumimoji="1" lang="en-US" altLang="ja-JP" dirty="0"/>
          </a:p>
          <a:p>
            <a:pPr>
              <a:lnSpc>
                <a:spcPct val="90000"/>
              </a:lnSpc>
            </a:pPr>
            <a:r>
              <a:rPr kumimoji="1" lang="ja-JP" altLang="en-US" dirty="0"/>
              <a:t>４．強力に消臭もします。ペットの匂いも軽減します。</a:t>
            </a:r>
            <a:endParaRPr kumimoji="1" lang="en-US" altLang="ja-JP" dirty="0"/>
          </a:p>
          <a:p>
            <a:pPr>
              <a:lnSpc>
                <a:spcPct val="90000"/>
              </a:lnSpc>
            </a:pPr>
            <a:endParaRPr kumimoji="1" lang="en-US" altLang="ja-JP" dirty="0"/>
          </a:p>
          <a:p>
            <a:pPr>
              <a:lnSpc>
                <a:spcPct val="90000"/>
              </a:lnSpc>
            </a:pPr>
            <a:r>
              <a:rPr kumimoji="1" lang="ja-JP" altLang="en-US" dirty="0"/>
              <a:t>　　（消臭目的で、孤独死などの死体の強烈な腐臭の消臭にも、</a:t>
            </a:r>
            <a:endParaRPr kumimoji="1" lang="en-US" altLang="ja-JP" dirty="0"/>
          </a:p>
          <a:p>
            <a:pPr>
              <a:lnSpc>
                <a:spcPct val="90000"/>
              </a:lnSpc>
            </a:pPr>
            <a:r>
              <a:rPr kumimoji="1" lang="ja-JP" altLang="en-US" dirty="0"/>
              <a:t>　　　ウィルスフリー</a:t>
            </a:r>
            <a:r>
              <a:rPr kumimoji="1" lang="en-US" altLang="ja-JP" dirty="0"/>
              <a:t>Ⅹ</a:t>
            </a:r>
            <a:r>
              <a:rPr kumimoji="1" lang="ja-JP" altLang="en-US" dirty="0"/>
              <a:t>は使用されています）</a:t>
            </a:r>
            <a:endParaRPr kumimoji="1" lang="en-US" altLang="ja-JP" dirty="0"/>
          </a:p>
          <a:p>
            <a:pPr>
              <a:lnSpc>
                <a:spcPct val="90000"/>
              </a:lnSpc>
            </a:pPr>
            <a:endParaRPr kumimoji="1" lang="en-US" altLang="ja-JP" dirty="0"/>
          </a:p>
          <a:p>
            <a:pPr>
              <a:lnSpc>
                <a:spcPct val="90000"/>
              </a:lnSpc>
            </a:pPr>
            <a:r>
              <a:rPr kumimoji="1" lang="ja-JP" altLang="en-US" dirty="0"/>
              <a:t>５．エアコンの中の防カビと掃除もします。</a:t>
            </a:r>
            <a:endParaRPr kumimoji="1" lang="en-US" altLang="ja-JP" dirty="0"/>
          </a:p>
          <a:p>
            <a:pPr>
              <a:lnSpc>
                <a:spcPct val="90000"/>
              </a:lnSpc>
            </a:pPr>
            <a:endParaRPr kumimoji="1" lang="en-US" altLang="ja-JP" dirty="0"/>
          </a:p>
          <a:p>
            <a:pPr>
              <a:lnSpc>
                <a:spcPct val="90000"/>
              </a:lnSpc>
            </a:pPr>
            <a:r>
              <a:rPr kumimoji="1" lang="ja-JP" altLang="en-US" dirty="0"/>
              <a:t>６．しかも、</a:t>
            </a:r>
            <a:r>
              <a:rPr kumimoji="1" lang="en-US" altLang="ja-JP" dirty="0"/>
              <a:t>1ℓ</a:t>
            </a:r>
            <a:r>
              <a:rPr kumimoji="1" lang="ja-JP" altLang="en-US" dirty="0"/>
              <a:t>に、ウィルスフリー</a:t>
            </a:r>
            <a:r>
              <a:rPr kumimoji="1" lang="en-US" altLang="ja-JP" dirty="0"/>
              <a:t>Ⅹ</a:t>
            </a:r>
            <a:r>
              <a:rPr kumimoji="1" lang="ja-JP" altLang="en-US" dirty="0"/>
              <a:t>（稀釈タイプ）を</a:t>
            </a:r>
            <a:r>
              <a:rPr kumimoji="1" lang="en-US" altLang="ja-JP" dirty="0"/>
              <a:t>10㏄</a:t>
            </a:r>
            <a:r>
              <a:rPr kumimoji="1" lang="ja-JP" altLang="en-US" dirty="0"/>
              <a:t>入れて、</a:t>
            </a:r>
            <a:endParaRPr kumimoji="1" lang="en-US" altLang="ja-JP" dirty="0"/>
          </a:p>
          <a:p>
            <a:pPr>
              <a:lnSpc>
                <a:spcPct val="90000"/>
              </a:lnSpc>
            </a:pPr>
            <a:r>
              <a:rPr kumimoji="1" lang="ja-JP" altLang="en-US" dirty="0"/>
              <a:t>　　</a:t>
            </a:r>
            <a:r>
              <a:rPr kumimoji="1" lang="en-US" altLang="ja-JP" dirty="0"/>
              <a:t>6</a:t>
            </a:r>
            <a:r>
              <a:rPr kumimoji="1" lang="ja-JP" altLang="en-US" dirty="0"/>
              <a:t>時間たけますので、経済的で、なかなか減りません。</a:t>
            </a:r>
            <a:endParaRPr kumimoji="1" lang="en-US" altLang="ja-JP" dirty="0"/>
          </a:p>
          <a:p>
            <a:pPr>
              <a:lnSpc>
                <a:spcPct val="90000"/>
              </a:lnSpc>
            </a:pPr>
            <a:endParaRPr kumimoji="1" lang="en-US" altLang="ja-JP" dirty="0"/>
          </a:p>
          <a:p>
            <a:pPr>
              <a:lnSpc>
                <a:spcPct val="90000"/>
              </a:lnSpc>
            </a:pPr>
            <a:r>
              <a:rPr kumimoji="1" lang="ja-JP" altLang="en-US" dirty="0"/>
              <a:t>７．ほかの除菌剤と比較して、値段が</a:t>
            </a:r>
            <a:r>
              <a:rPr kumimoji="1" lang="en-US" altLang="ja-JP" dirty="0"/>
              <a:t>10</a:t>
            </a:r>
            <a:r>
              <a:rPr kumimoji="1" lang="ja-JP" altLang="en-US" dirty="0"/>
              <a:t>分の一以下です。圧倒的に安い。</a:t>
            </a:r>
          </a:p>
          <a:p>
            <a:pPr>
              <a:lnSpc>
                <a:spcPct val="90000"/>
              </a:lnSpc>
            </a:pPr>
            <a:endParaRPr kumimoji="1" lang="ja-JP" altLang="en-US" dirty="0"/>
          </a:p>
        </p:txBody>
      </p:sp>
      <p:pic>
        <p:nvPicPr>
          <p:cNvPr id="4" name="図 3">
            <a:extLst>
              <a:ext uri="{FF2B5EF4-FFF2-40B4-BE49-F238E27FC236}">
                <a16:creationId xmlns:a16="http://schemas.microsoft.com/office/drawing/2014/main" id="{0AF37306-4E54-4EE7-B2CA-AB69642F7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188" y="1844824"/>
            <a:ext cx="2088232" cy="2088232"/>
          </a:xfrm>
          <a:prstGeom prst="rect">
            <a:avLst/>
          </a:prstGeom>
        </p:spPr>
      </p:pic>
    </p:spTree>
    <p:extLst>
      <p:ext uri="{BB962C8B-B14F-4D97-AF65-F5344CB8AC3E}">
        <p14:creationId xmlns:p14="http://schemas.microsoft.com/office/powerpoint/2010/main" val="60284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049077-2B84-4E8D-AA32-13174197110C}"/>
              </a:ext>
            </a:extLst>
          </p:cNvPr>
          <p:cNvSpPr>
            <a:spLocks noGrp="1"/>
          </p:cNvSpPr>
          <p:nvPr>
            <p:ph type="title"/>
          </p:nvPr>
        </p:nvSpPr>
        <p:spPr>
          <a:xfrm>
            <a:off x="1845940" y="5517232"/>
            <a:ext cx="10009112" cy="1143000"/>
          </a:xfrm>
        </p:spPr>
        <p:txBody>
          <a:bodyPr>
            <a:normAutofit fontScale="90000"/>
          </a:bodyPr>
          <a:lstStyle/>
          <a:p>
            <a:r>
              <a:rPr kumimoji="1" lang="ja-JP" altLang="en-US" sz="1600" dirty="0"/>
              <a:t>他の除菌剤と比べて、ウィルスフリー</a:t>
            </a:r>
            <a:r>
              <a:rPr kumimoji="1" lang="en-US" altLang="ja-JP" sz="1600" dirty="0"/>
              <a:t>Ⅹ</a:t>
            </a:r>
            <a:r>
              <a:rPr kumimoji="1" lang="ja-JP" altLang="en-US" sz="1600" dirty="0"/>
              <a:t>は際立った成果があります。</a:t>
            </a:r>
            <a:br>
              <a:rPr kumimoji="1" lang="en-US" altLang="ja-JP" sz="1600" dirty="0"/>
            </a:br>
            <a:br>
              <a:rPr kumimoji="1" lang="en-US" altLang="ja-JP" sz="1600" dirty="0"/>
            </a:br>
            <a:r>
              <a:rPr kumimoji="1" lang="ja-JP" altLang="en-US" sz="1600" dirty="0"/>
              <a:t>それも即効性があり、長く持続します。</a:t>
            </a:r>
            <a:br>
              <a:rPr kumimoji="1" lang="en-US" altLang="ja-JP" sz="1600" dirty="0"/>
            </a:br>
            <a:br>
              <a:rPr kumimoji="1" lang="en-US" altLang="ja-JP" sz="1600" dirty="0"/>
            </a:br>
            <a:r>
              <a:rPr kumimoji="1" lang="ja-JP" altLang="en-US" sz="1600" dirty="0"/>
              <a:t>配管の中もきれいにし、コロナより強力なウィルスを根こそぎ退治します。</a:t>
            </a:r>
            <a:br>
              <a:rPr kumimoji="1" lang="en-US" altLang="ja-JP" sz="1600" dirty="0"/>
            </a:br>
            <a:br>
              <a:rPr kumimoji="1" lang="en-US" altLang="ja-JP" sz="1600" dirty="0"/>
            </a:br>
            <a:r>
              <a:rPr kumimoji="1" lang="ja-JP" altLang="en-US" sz="1600" dirty="0"/>
              <a:t>突出して人体に安全です。長い実績と信頼がすでにあります。</a:t>
            </a:r>
            <a:br>
              <a:rPr kumimoji="1" lang="en-US" altLang="ja-JP" sz="1600" dirty="0"/>
            </a:br>
            <a:br>
              <a:rPr kumimoji="1" lang="en-US" altLang="ja-JP" sz="1600" dirty="0"/>
            </a:br>
            <a:r>
              <a:rPr lang="ja-JP" altLang="en-US" sz="1600" dirty="0"/>
              <a:t>劇薬</a:t>
            </a:r>
            <a:r>
              <a:rPr kumimoji="1" lang="ja-JP" altLang="en-US" sz="1600" dirty="0"/>
              <a:t>以上の成果を出せるのに、人体に安全です。</a:t>
            </a:r>
            <a:br>
              <a:rPr kumimoji="1" lang="en-US" altLang="ja-JP" sz="1600" dirty="0"/>
            </a:br>
            <a:br>
              <a:rPr kumimoji="1" lang="en-US" altLang="ja-JP" sz="1600" dirty="0"/>
            </a:br>
            <a:r>
              <a:rPr kumimoji="1" lang="ja-JP" altLang="en-US" sz="1600" dirty="0"/>
              <a:t>最も保証が難しい防カビ施工で、</a:t>
            </a:r>
            <a:r>
              <a:rPr kumimoji="1" lang="en-US" altLang="ja-JP" sz="1600" dirty="0"/>
              <a:t>2</a:t>
            </a:r>
            <a:r>
              <a:rPr kumimoji="1" lang="ja-JP" altLang="en-US" sz="1600" dirty="0"/>
              <a:t>年～</a:t>
            </a:r>
            <a:r>
              <a:rPr kumimoji="1" lang="en-US" altLang="ja-JP" sz="1600" dirty="0"/>
              <a:t>5</a:t>
            </a:r>
            <a:r>
              <a:rPr kumimoji="1" lang="ja-JP" altLang="en-US" sz="1600" dirty="0"/>
              <a:t>年もの保証をつけられる唯一の実績があります。</a:t>
            </a:r>
            <a:br>
              <a:rPr kumimoji="1" lang="en-US" altLang="ja-JP" sz="1600" dirty="0"/>
            </a:br>
            <a:br>
              <a:rPr kumimoji="1" lang="en-US" altLang="ja-JP" sz="1600" dirty="0"/>
            </a:br>
            <a:r>
              <a:rPr lang="ja-JP" altLang="en-US" sz="1600" dirty="0"/>
              <a:t>医師</a:t>
            </a:r>
            <a:r>
              <a:rPr kumimoji="1" lang="ja-JP" altLang="en-US" sz="1600" dirty="0"/>
              <a:t>の手術前の手の消毒や</a:t>
            </a:r>
            <a:r>
              <a:rPr kumimoji="1" lang="en-US" altLang="ja-JP" sz="1600" dirty="0"/>
              <a:t>ICU</a:t>
            </a:r>
            <a:r>
              <a:rPr kumimoji="1" lang="ja-JP" altLang="en-US" sz="1600" dirty="0"/>
              <a:t>にも使用されています。さらに、極めて安価です。</a:t>
            </a:r>
            <a:br>
              <a:rPr kumimoji="1" lang="en-US" altLang="ja-JP" sz="1600" dirty="0"/>
            </a:br>
            <a:br>
              <a:rPr kumimoji="1" lang="en-US" altLang="ja-JP" sz="1600" dirty="0"/>
            </a:br>
            <a:r>
              <a:rPr kumimoji="1" lang="ja-JP" altLang="en-US" sz="1600" dirty="0"/>
              <a:t>他に、木材の除カビ用、入浴用など、多方面で製品化できる技術があります。</a:t>
            </a:r>
            <a:br>
              <a:rPr kumimoji="1" lang="en-US" altLang="ja-JP" sz="1600" dirty="0"/>
            </a:br>
            <a:br>
              <a:rPr kumimoji="1" lang="en-US" altLang="ja-JP" sz="1600" dirty="0"/>
            </a:br>
            <a:r>
              <a:rPr kumimoji="1" lang="ja-JP" altLang="en-US" sz="1600" dirty="0"/>
              <a:t>他の消毒液と除菌剤を調査した結果、これ以上のものがなかったのです。しかも値段が高すぎる。</a:t>
            </a:r>
            <a:br>
              <a:rPr kumimoji="1" lang="en-US" altLang="ja-JP" sz="2700" dirty="0"/>
            </a:br>
            <a:br>
              <a:rPr kumimoji="1" lang="en-US" altLang="ja-JP" dirty="0"/>
            </a:br>
            <a:r>
              <a:rPr kumimoji="1" lang="ja-JP" altLang="en-US" dirty="0"/>
              <a:t>だから、</a:t>
            </a:r>
            <a:r>
              <a:rPr kumimoji="1" lang="ja-JP" altLang="en-US" sz="3100" dirty="0"/>
              <a:t>ウィルスフリーミスト</a:t>
            </a:r>
            <a:r>
              <a:rPr kumimoji="1" lang="en-US" altLang="ja-JP" sz="3100" dirty="0"/>
              <a:t>【</a:t>
            </a:r>
            <a:r>
              <a:rPr kumimoji="1" lang="ja-JP" altLang="en-US" sz="3100" dirty="0"/>
              <a:t>噴霧器</a:t>
            </a:r>
            <a:r>
              <a:rPr kumimoji="1" lang="en-US" altLang="ja-JP" sz="3100" dirty="0"/>
              <a:t>】</a:t>
            </a:r>
            <a:r>
              <a:rPr kumimoji="1" lang="ja-JP" altLang="en-US" sz="3100" dirty="0"/>
              <a:t>のセットの除菌液は、</a:t>
            </a:r>
            <a:br>
              <a:rPr kumimoji="1" lang="en-US" altLang="ja-JP" sz="3100" dirty="0"/>
            </a:br>
            <a:r>
              <a:rPr kumimoji="1" lang="ja-JP" altLang="en-US" sz="3100" dirty="0"/>
              <a:t>ウィルスフリー シリーズの、ウィルスフリー</a:t>
            </a:r>
            <a:r>
              <a:rPr kumimoji="1" lang="en-US" altLang="ja-JP" sz="3100" dirty="0"/>
              <a:t>Ⅹ</a:t>
            </a:r>
            <a:r>
              <a:rPr kumimoji="1" lang="ja-JP" altLang="en-US" sz="3100" dirty="0"/>
              <a:t>を採用しました。</a:t>
            </a:r>
          </a:p>
        </p:txBody>
      </p:sp>
      <p:sp>
        <p:nvSpPr>
          <p:cNvPr id="3" name="テキスト ボックス 2">
            <a:extLst>
              <a:ext uri="{FF2B5EF4-FFF2-40B4-BE49-F238E27FC236}">
                <a16:creationId xmlns:a16="http://schemas.microsoft.com/office/drawing/2014/main" id="{9489CD23-DA5A-4D21-B5DA-63D64DF1513D}"/>
              </a:ext>
            </a:extLst>
          </p:cNvPr>
          <p:cNvSpPr txBox="1"/>
          <p:nvPr/>
        </p:nvSpPr>
        <p:spPr>
          <a:xfrm>
            <a:off x="1773932" y="195220"/>
            <a:ext cx="9073008" cy="1089529"/>
          </a:xfrm>
          <a:prstGeom prst="rect">
            <a:avLst/>
          </a:prstGeom>
          <a:noFill/>
        </p:spPr>
        <p:txBody>
          <a:bodyPr wrap="square" rtlCol="0">
            <a:spAutoFit/>
          </a:bodyPr>
          <a:lstStyle/>
          <a:p>
            <a:pPr>
              <a:lnSpc>
                <a:spcPct val="90000"/>
              </a:lnSpc>
            </a:pPr>
            <a:r>
              <a:rPr kumimoji="1" lang="ja-JP" altLang="en-US" sz="3600" dirty="0"/>
              <a:t>ウィルスフリーバリア（噴霧器）のセットの消毒液への採用の理由</a:t>
            </a:r>
          </a:p>
        </p:txBody>
      </p:sp>
      <p:pic>
        <p:nvPicPr>
          <p:cNvPr id="5" name="図 4">
            <a:extLst>
              <a:ext uri="{FF2B5EF4-FFF2-40B4-BE49-F238E27FC236}">
                <a16:creationId xmlns:a16="http://schemas.microsoft.com/office/drawing/2014/main" id="{8DC41E43-3B42-4461-A668-FE8D2EFAE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183" y="620688"/>
            <a:ext cx="2088232" cy="2088232"/>
          </a:xfrm>
          <a:prstGeom prst="rect">
            <a:avLst/>
          </a:prstGeom>
        </p:spPr>
      </p:pic>
      <p:pic>
        <p:nvPicPr>
          <p:cNvPr id="7" name="図 6">
            <a:extLst>
              <a:ext uri="{FF2B5EF4-FFF2-40B4-BE49-F238E27FC236}">
                <a16:creationId xmlns:a16="http://schemas.microsoft.com/office/drawing/2014/main" id="{8CB2331D-CF1A-474F-A773-0FB1A3EEE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812" y="1484784"/>
            <a:ext cx="2088233" cy="3510709"/>
          </a:xfrm>
          <a:prstGeom prst="rect">
            <a:avLst/>
          </a:prstGeom>
        </p:spPr>
      </p:pic>
    </p:spTree>
    <p:extLst>
      <p:ext uri="{BB962C8B-B14F-4D97-AF65-F5344CB8AC3E}">
        <p14:creationId xmlns:p14="http://schemas.microsoft.com/office/powerpoint/2010/main" val="15824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689BA3-3BD3-4270-9BCF-F09948505D01}"/>
              </a:ext>
            </a:extLst>
          </p:cNvPr>
          <p:cNvSpPr>
            <a:spLocks noGrp="1"/>
          </p:cNvSpPr>
          <p:nvPr>
            <p:ph type="title"/>
          </p:nvPr>
        </p:nvSpPr>
        <p:spPr>
          <a:xfrm>
            <a:off x="1197868" y="4765909"/>
            <a:ext cx="9601200" cy="1675753"/>
          </a:xfrm>
        </p:spPr>
        <p:txBody>
          <a:bodyPr>
            <a:normAutofit fontScale="90000"/>
          </a:bodyPr>
          <a:lstStyle/>
          <a:p>
            <a:pPr>
              <a:lnSpc>
                <a:spcPct val="90000"/>
              </a:lnSpc>
            </a:pPr>
            <a:r>
              <a:rPr kumimoji="1" lang="ja-JP" altLang="en-US" sz="3600" b="1" dirty="0"/>
              <a:t>ウィルスの歴史のほうが、人類の歴史より長い。</a:t>
            </a:r>
            <a:br>
              <a:rPr kumimoji="1" lang="en-US" altLang="ja-JP" sz="3600" b="1" dirty="0"/>
            </a:br>
            <a:r>
              <a:rPr kumimoji="1" lang="ja-JP" altLang="en-US" sz="3600" b="1" dirty="0"/>
              <a:t>なぜウィルス対策には、光触媒でないほうが良いのか。</a:t>
            </a:r>
            <a:br>
              <a:rPr kumimoji="1" lang="en-US" altLang="ja-JP" sz="3600" b="1" dirty="0"/>
            </a:br>
            <a:br>
              <a:rPr kumimoji="1" lang="en-US" altLang="ja-JP" sz="3600" b="1" dirty="0"/>
            </a:br>
            <a:r>
              <a:rPr kumimoji="1" lang="ja-JP" altLang="en-US" sz="2200" b="1" dirty="0"/>
              <a:t>ウィルスが大量に繁殖し、発生するのは、光が当たらない暗い場所。</a:t>
            </a:r>
            <a:br>
              <a:rPr kumimoji="1" lang="en-US" altLang="ja-JP" sz="2200" b="1" dirty="0"/>
            </a:br>
            <a:br>
              <a:rPr kumimoji="1" lang="en-US" altLang="ja-JP" sz="2200" b="1" dirty="0"/>
            </a:br>
            <a:r>
              <a:rPr kumimoji="1" lang="ja-JP" altLang="en-US" sz="2200" b="1" dirty="0"/>
              <a:t>紫外線や太陽光の下の野外では、ウィルスは発生しにくい。いても少数。紫外線にもともと弱いし、太陽光でだいたいが死ぬ。</a:t>
            </a:r>
            <a:br>
              <a:rPr kumimoji="1" lang="en-US" altLang="ja-JP" sz="2200" b="1" dirty="0"/>
            </a:br>
            <a:br>
              <a:rPr kumimoji="1" lang="en-US" altLang="ja-JP" sz="2200" b="1" dirty="0"/>
            </a:br>
            <a:r>
              <a:rPr kumimoji="1" lang="ja-JP" altLang="en-US" sz="2200" b="1" dirty="0"/>
              <a:t>多くの場合、ウィルスや細菌は光がない、どろどろした真っ暗な配管内や、屋根裏部屋などが感染源であり、住処である。</a:t>
            </a:r>
            <a:br>
              <a:rPr kumimoji="1" lang="en-US" altLang="ja-JP" sz="2200" b="1" dirty="0"/>
            </a:br>
            <a:br>
              <a:rPr kumimoji="1" lang="en-US" altLang="ja-JP" sz="2200" b="1" dirty="0"/>
            </a:br>
            <a:r>
              <a:rPr kumimoji="1" lang="ja-JP" altLang="en-US" sz="2200" b="1" dirty="0"/>
              <a:t>病院の院内感染も、配管からだ。常に、外からのウィルスより、院内感染は、病院の内側から起きる。</a:t>
            </a:r>
            <a:br>
              <a:rPr kumimoji="1" lang="en-US" altLang="ja-JP" sz="2200" b="1" dirty="0"/>
            </a:br>
            <a:br>
              <a:rPr kumimoji="1" lang="en-US" altLang="ja-JP" sz="2200" b="1" dirty="0"/>
            </a:br>
            <a:r>
              <a:rPr kumimoji="1" lang="ja-JP" altLang="en-US" sz="2200" b="1" dirty="0"/>
              <a:t>レジオネラ菌や大腸菌、さまざまなウィルスだらけの配管内は、掃除ができない。</a:t>
            </a:r>
            <a:br>
              <a:rPr kumimoji="1" lang="en-US" altLang="ja-JP" sz="2200" b="1" dirty="0"/>
            </a:br>
            <a:br>
              <a:rPr kumimoji="1" lang="en-US" altLang="ja-JP" sz="2200" b="1" dirty="0"/>
            </a:br>
            <a:r>
              <a:rPr kumimoji="1" lang="ja-JP" altLang="en-US" sz="2200" b="1" dirty="0"/>
              <a:t>レジオネラ菌の住処、バイオフィルムを根こそぎ洗浄し、きれいにしないと、感染はなくならない。</a:t>
            </a:r>
            <a:br>
              <a:rPr kumimoji="1" lang="en-US" altLang="ja-JP" sz="2700" b="1" dirty="0"/>
            </a:br>
            <a:br>
              <a:rPr kumimoji="1" lang="en-US" altLang="ja-JP" sz="2700" b="1" dirty="0"/>
            </a:br>
            <a:endParaRPr kumimoji="1" lang="ja-JP" altLang="en-US" dirty="0"/>
          </a:p>
        </p:txBody>
      </p:sp>
      <p:sp>
        <p:nvSpPr>
          <p:cNvPr id="3" name="テキスト ボックス 2">
            <a:extLst>
              <a:ext uri="{FF2B5EF4-FFF2-40B4-BE49-F238E27FC236}">
                <a16:creationId xmlns:a16="http://schemas.microsoft.com/office/drawing/2014/main" id="{00FFD3BD-1CB2-4557-B60F-599E1CE52F5D}"/>
              </a:ext>
            </a:extLst>
          </p:cNvPr>
          <p:cNvSpPr txBox="1"/>
          <p:nvPr/>
        </p:nvSpPr>
        <p:spPr>
          <a:xfrm>
            <a:off x="1402807" y="5733256"/>
            <a:ext cx="9601200" cy="757130"/>
          </a:xfrm>
          <a:prstGeom prst="rect">
            <a:avLst/>
          </a:prstGeom>
          <a:noFill/>
        </p:spPr>
        <p:txBody>
          <a:bodyPr wrap="square" rtlCol="0">
            <a:spAutoFit/>
          </a:bodyPr>
          <a:lstStyle/>
          <a:p>
            <a:pPr>
              <a:lnSpc>
                <a:spcPct val="90000"/>
              </a:lnSpc>
            </a:pPr>
            <a:r>
              <a:rPr kumimoji="1" lang="ja-JP" altLang="en-US" sz="2400" b="1" dirty="0">
                <a:solidFill>
                  <a:srgbClr val="FF0000"/>
                </a:solidFill>
              </a:rPr>
              <a:t>一番ウィルスが発生し、感染のもとになるところで作用しない。よって、光触媒ではウィルスを根元から撃退はできない。</a:t>
            </a:r>
            <a:endParaRPr kumimoji="1" lang="ja-JP" altLang="en-US" sz="2400" dirty="0">
              <a:solidFill>
                <a:srgbClr val="FF0000"/>
              </a:solidFill>
            </a:endParaRPr>
          </a:p>
        </p:txBody>
      </p:sp>
      <p:pic>
        <p:nvPicPr>
          <p:cNvPr id="4" name="Picture 2" descr="昨日も風呂釜洗浄やってまいりました｜東京・品川（追い焚き配管のお掃除） ｜ 東京の風呂釜洗浄・除菌 風呂内部・配管の掃除はプロにお任せ | 城南住宅衛生">
            <a:extLst>
              <a:ext uri="{FF2B5EF4-FFF2-40B4-BE49-F238E27FC236}">
                <a16:creationId xmlns:a16="http://schemas.microsoft.com/office/drawing/2014/main" id="{66F44FEA-5C05-4D4F-A189-82CF53CDE4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5190" y="980728"/>
            <a:ext cx="1883635" cy="1607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昨日も風呂釜洗浄やってまいりました｜東京・品川（追い焚き配管のお掃除） ｜ 東京の風呂釜洗浄・除菌 風呂内部・配管の掃除はプロにお任せ | 城南住宅衛生">
            <a:extLst>
              <a:ext uri="{FF2B5EF4-FFF2-40B4-BE49-F238E27FC236}">
                <a16:creationId xmlns:a16="http://schemas.microsoft.com/office/drawing/2014/main" id="{ADFC1F01-38B6-462B-B5DF-793FFB029F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062" y="5699036"/>
            <a:ext cx="1189745" cy="10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42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F997A7-943A-4ED2-84E5-B1924B03508E}"/>
              </a:ext>
            </a:extLst>
          </p:cNvPr>
          <p:cNvSpPr>
            <a:spLocks noGrp="1"/>
          </p:cNvSpPr>
          <p:nvPr>
            <p:ph type="title"/>
          </p:nvPr>
        </p:nvSpPr>
        <p:spPr>
          <a:xfrm>
            <a:off x="1557908" y="5517232"/>
            <a:ext cx="9601200" cy="1143000"/>
          </a:xfrm>
        </p:spPr>
        <p:txBody>
          <a:bodyPr>
            <a:normAutofit fontScale="90000"/>
          </a:bodyPr>
          <a:lstStyle/>
          <a:p>
            <a:br>
              <a:rPr kumimoji="1" lang="en-US" altLang="ja-JP" sz="3600" b="1" dirty="0"/>
            </a:br>
            <a:br>
              <a:rPr kumimoji="1" lang="en-US" altLang="ja-JP" sz="3600" b="1" dirty="0"/>
            </a:br>
            <a:r>
              <a:rPr kumimoji="1" lang="ja-JP" altLang="en-US" sz="2200" b="1" dirty="0"/>
              <a:t>１．配管の中。</a:t>
            </a:r>
            <a:br>
              <a:rPr kumimoji="1" lang="en-US" altLang="ja-JP" sz="2200" b="1" dirty="0"/>
            </a:br>
            <a:r>
              <a:rPr kumimoji="1" lang="ja-JP" altLang="en-US" sz="2200" b="1" dirty="0"/>
              <a:t>２．ろ過機や、貯水庫</a:t>
            </a:r>
            <a:br>
              <a:rPr kumimoji="1" lang="en-US" altLang="ja-JP" sz="2200" b="1" dirty="0"/>
            </a:br>
            <a:r>
              <a:rPr kumimoji="1" lang="ja-JP" altLang="en-US" sz="2200" b="1" dirty="0"/>
              <a:t>３．屋根裏　どぶ、（日の当たらない）地下の下水道</a:t>
            </a:r>
            <a:br>
              <a:rPr kumimoji="1" lang="en-US" altLang="ja-JP" sz="2200" b="1" dirty="0"/>
            </a:br>
            <a:r>
              <a:rPr kumimoji="1" lang="ja-JP" altLang="en-US" sz="2200" b="1" dirty="0"/>
              <a:t>４．汚物、便器の中。</a:t>
            </a:r>
            <a:br>
              <a:rPr kumimoji="1" lang="en-US" altLang="ja-JP" sz="2200" b="1" dirty="0"/>
            </a:br>
            <a:r>
              <a:rPr kumimoji="1" lang="ja-JP" altLang="en-US" sz="2200" b="1" dirty="0"/>
              <a:t>５．風呂の配管</a:t>
            </a:r>
            <a:br>
              <a:rPr kumimoji="1" lang="en-US" altLang="ja-JP" sz="2200" b="1" dirty="0"/>
            </a:br>
            <a:r>
              <a:rPr kumimoji="1" lang="ja-JP" altLang="en-US" sz="2200" b="1" dirty="0"/>
              <a:t>６．キッチンの配管</a:t>
            </a:r>
            <a:br>
              <a:rPr kumimoji="1" lang="en-US" altLang="ja-JP" sz="2200" b="1" dirty="0"/>
            </a:br>
            <a:r>
              <a:rPr kumimoji="1" lang="ja-JP" altLang="en-US" sz="2200" b="1" dirty="0"/>
              <a:t>７．エアコンの奥の金属部分</a:t>
            </a:r>
            <a:br>
              <a:rPr kumimoji="1" lang="en-US" altLang="ja-JP" sz="2200" b="1" dirty="0"/>
            </a:br>
            <a:r>
              <a:rPr kumimoji="1" lang="ja-JP" altLang="en-US" sz="2200" b="1" dirty="0"/>
              <a:t>８．洗濯機のドラムの外側</a:t>
            </a:r>
            <a:br>
              <a:rPr kumimoji="1" lang="en-US" altLang="ja-JP" sz="2200" b="1" dirty="0"/>
            </a:br>
            <a:r>
              <a:rPr kumimoji="1" lang="ja-JP" altLang="en-US" sz="2200" b="1" dirty="0"/>
              <a:t>９．髪の毛や衣服、扁桃腺など</a:t>
            </a:r>
            <a:br>
              <a:rPr lang="en-US" altLang="ja-JP" sz="4400" b="1" dirty="0"/>
            </a:br>
            <a:br>
              <a:rPr kumimoji="1" lang="en-US" altLang="ja-JP" sz="4400" b="1" dirty="0"/>
            </a:br>
            <a:r>
              <a:rPr kumimoji="1" lang="ja-JP" altLang="en-US" sz="4000" b="1" dirty="0"/>
              <a:t>すべて、カビに寄生し、繁殖する。</a:t>
            </a:r>
            <a:br>
              <a:rPr kumimoji="1" lang="en-US" altLang="ja-JP" sz="4000" b="1" dirty="0"/>
            </a:br>
            <a:br>
              <a:rPr kumimoji="1" lang="en-US" altLang="ja-JP" sz="4000" b="1" dirty="0"/>
            </a:br>
            <a:r>
              <a:rPr kumimoji="1" lang="ja-JP" altLang="en-US" sz="4000" b="1" dirty="0"/>
              <a:t>よって、</a:t>
            </a:r>
            <a:r>
              <a:rPr kumimoji="1" lang="ja-JP" altLang="en-US" sz="4000" b="1" dirty="0">
                <a:solidFill>
                  <a:srgbClr val="FF0000"/>
                </a:solidFill>
              </a:rPr>
              <a:t>真のウィルス対策とは、カビ対策。</a:t>
            </a:r>
            <a:endParaRPr kumimoji="1" lang="ja-JP" altLang="en-US" sz="4000" dirty="0">
              <a:solidFill>
                <a:srgbClr val="FF0000"/>
              </a:solidFill>
            </a:endParaRPr>
          </a:p>
        </p:txBody>
      </p:sp>
      <p:sp>
        <p:nvSpPr>
          <p:cNvPr id="3" name="テキスト ボックス 2">
            <a:extLst>
              <a:ext uri="{FF2B5EF4-FFF2-40B4-BE49-F238E27FC236}">
                <a16:creationId xmlns:a16="http://schemas.microsoft.com/office/drawing/2014/main" id="{E0728C3F-36C5-4590-AE58-D1C49FB5B1A6}"/>
              </a:ext>
            </a:extLst>
          </p:cNvPr>
          <p:cNvSpPr txBox="1"/>
          <p:nvPr/>
        </p:nvSpPr>
        <p:spPr>
          <a:xfrm>
            <a:off x="1485900" y="332656"/>
            <a:ext cx="9217024" cy="1089529"/>
          </a:xfrm>
          <a:prstGeom prst="rect">
            <a:avLst/>
          </a:prstGeom>
          <a:noFill/>
        </p:spPr>
        <p:txBody>
          <a:bodyPr wrap="square" rtlCol="0">
            <a:spAutoFit/>
          </a:bodyPr>
          <a:lstStyle/>
          <a:p>
            <a:pPr>
              <a:lnSpc>
                <a:spcPct val="90000"/>
              </a:lnSpc>
            </a:pPr>
            <a:r>
              <a:rPr kumimoji="1" lang="ja-JP" altLang="en-US" sz="3600" dirty="0"/>
              <a:t>ウィルスが繁殖する場所：ウィルスの巣（バイオフィルム）</a:t>
            </a:r>
          </a:p>
        </p:txBody>
      </p:sp>
      <p:pic>
        <p:nvPicPr>
          <p:cNvPr id="4" name="図 3">
            <a:extLst>
              <a:ext uri="{FF2B5EF4-FFF2-40B4-BE49-F238E27FC236}">
                <a16:creationId xmlns:a16="http://schemas.microsoft.com/office/drawing/2014/main" id="{13385379-A618-4000-AD06-65FECA08F645}"/>
              </a:ext>
            </a:extLst>
          </p:cNvPr>
          <p:cNvPicPr>
            <a:picLocks noChangeAspect="1"/>
          </p:cNvPicPr>
          <p:nvPr/>
        </p:nvPicPr>
        <p:blipFill>
          <a:blip r:embed="rId2"/>
          <a:stretch>
            <a:fillRect/>
          </a:stretch>
        </p:blipFill>
        <p:spPr>
          <a:xfrm>
            <a:off x="8611540" y="1393984"/>
            <a:ext cx="3257551" cy="1143000"/>
          </a:xfrm>
          <a:prstGeom prst="rect">
            <a:avLst/>
          </a:prstGeom>
        </p:spPr>
      </p:pic>
      <p:pic>
        <p:nvPicPr>
          <p:cNvPr id="5" name="図 4">
            <a:extLst>
              <a:ext uri="{FF2B5EF4-FFF2-40B4-BE49-F238E27FC236}">
                <a16:creationId xmlns:a16="http://schemas.microsoft.com/office/drawing/2014/main" id="{0949B047-414E-4A48-B966-884B3B7283D0}"/>
              </a:ext>
            </a:extLst>
          </p:cNvPr>
          <p:cNvPicPr>
            <a:picLocks noChangeAspect="1"/>
          </p:cNvPicPr>
          <p:nvPr/>
        </p:nvPicPr>
        <p:blipFill>
          <a:blip r:embed="rId3"/>
          <a:stretch>
            <a:fillRect/>
          </a:stretch>
        </p:blipFill>
        <p:spPr>
          <a:xfrm>
            <a:off x="8611540" y="2479600"/>
            <a:ext cx="3257551" cy="1591196"/>
          </a:xfrm>
          <a:prstGeom prst="rect">
            <a:avLst/>
          </a:prstGeom>
        </p:spPr>
      </p:pic>
      <p:pic>
        <p:nvPicPr>
          <p:cNvPr id="7" name="図 6">
            <a:extLst>
              <a:ext uri="{FF2B5EF4-FFF2-40B4-BE49-F238E27FC236}">
                <a16:creationId xmlns:a16="http://schemas.microsoft.com/office/drawing/2014/main" id="{2E298C5D-4ED0-4746-9A65-2C9BAB7E3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780" y="4175453"/>
            <a:ext cx="2461113" cy="1845835"/>
          </a:xfrm>
          <a:prstGeom prst="rect">
            <a:avLst/>
          </a:prstGeom>
        </p:spPr>
      </p:pic>
      <p:pic>
        <p:nvPicPr>
          <p:cNvPr id="8" name="Picture 2" descr="昨日も風呂釜洗浄やってまいりました｜東京・品川（追い焚き配管のお掃除） ｜ 東京の風呂釜洗浄・除菌 風呂内部・配管の掃除はプロにお任せ | 城南住宅衛生">
            <a:extLst>
              <a:ext uri="{FF2B5EF4-FFF2-40B4-BE49-F238E27FC236}">
                <a16:creationId xmlns:a16="http://schemas.microsoft.com/office/drawing/2014/main" id="{BE4E398E-082C-41AC-9405-F07018C14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0476" y="916470"/>
            <a:ext cx="2315683" cy="197647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8674C875-4FB2-4EE4-A306-9E9A89DF18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804"/>
          <a:stretch/>
        </p:blipFill>
        <p:spPr bwMode="auto">
          <a:xfrm>
            <a:off x="8143578" y="4175453"/>
            <a:ext cx="123577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432CD36F-ED79-4D26-8B66-7C59F3B351EE}"/>
              </a:ext>
            </a:extLst>
          </p:cNvPr>
          <p:cNvPicPr>
            <a:picLocks noChangeAspect="1"/>
          </p:cNvPicPr>
          <p:nvPr/>
        </p:nvPicPr>
        <p:blipFill>
          <a:blip r:embed="rId7"/>
          <a:stretch>
            <a:fillRect/>
          </a:stretch>
        </p:blipFill>
        <p:spPr>
          <a:xfrm>
            <a:off x="5537881" y="3154366"/>
            <a:ext cx="2553222" cy="1639648"/>
          </a:xfrm>
          <a:prstGeom prst="rect">
            <a:avLst/>
          </a:prstGeom>
        </p:spPr>
      </p:pic>
      <p:pic>
        <p:nvPicPr>
          <p:cNvPr id="11" name="図 10">
            <a:extLst>
              <a:ext uri="{FF2B5EF4-FFF2-40B4-BE49-F238E27FC236}">
                <a16:creationId xmlns:a16="http://schemas.microsoft.com/office/drawing/2014/main" id="{3F261BB3-1DA5-4216-95C6-346BCD3A0CA2}"/>
              </a:ext>
            </a:extLst>
          </p:cNvPr>
          <p:cNvPicPr>
            <a:picLocks noChangeAspect="1"/>
          </p:cNvPicPr>
          <p:nvPr/>
        </p:nvPicPr>
        <p:blipFill>
          <a:blip r:embed="rId8"/>
          <a:stretch>
            <a:fillRect/>
          </a:stretch>
        </p:blipFill>
        <p:spPr>
          <a:xfrm>
            <a:off x="10240315" y="182350"/>
            <a:ext cx="1644774" cy="1233581"/>
          </a:xfrm>
          <a:prstGeom prst="rect">
            <a:avLst/>
          </a:prstGeom>
        </p:spPr>
      </p:pic>
      <p:pic>
        <p:nvPicPr>
          <p:cNvPr id="12" name="図 11">
            <a:extLst>
              <a:ext uri="{FF2B5EF4-FFF2-40B4-BE49-F238E27FC236}">
                <a16:creationId xmlns:a16="http://schemas.microsoft.com/office/drawing/2014/main" id="{412E378F-CAFB-4B40-85A7-FCB63773D785}"/>
              </a:ext>
            </a:extLst>
          </p:cNvPr>
          <p:cNvPicPr>
            <a:picLocks noChangeAspect="1"/>
          </p:cNvPicPr>
          <p:nvPr/>
        </p:nvPicPr>
        <p:blipFill>
          <a:blip r:embed="rId9"/>
          <a:stretch>
            <a:fillRect/>
          </a:stretch>
        </p:blipFill>
        <p:spPr>
          <a:xfrm>
            <a:off x="200049" y="5607504"/>
            <a:ext cx="1325322" cy="967071"/>
          </a:xfrm>
          <a:prstGeom prst="rect">
            <a:avLst/>
          </a:prstGeom>
        </p:spPr>
      </p:pic>
      <p:sp>
        <p:nvSpPr>
          <p:cNvPr id="13" name="テキスト ボックス 12">
            <a:extLst>
              <a:ext uri="{FF2B5EF4-FFF2-40B4-BE49-F238E27FC236}">
                <a16:creationId xmlns:a16="http://schemas.microsoft.com/office/drawing/2014/main" id="{CE191FB4-EF23-4AF3-B02C-5AB691894488}"/>
              </a:ext>
            </a:extLst>
          </p:cNvPr>
          <p:cNvSpPr txBox="1"/>
          <p:nvPr/>
        </p:nvSpPr>
        <p:spPr>
          <a:xfrm>
            <a:off x="8159814" y="5607504"/>
            <a:ext cx="1296144" cy="286232"/>
          </a:xfrm>
          <a:prstGeom prst="rect">
            <a:avLst/>
          </a:prstGeom>
          <a:noFill/>
        </p:spPr>
        <p:txBody>
          <a:bodyPr wrap="square" rtlCol="0">
            <a:spAutoFit/>
          </a:bodyPr>
          <a:lstStyle/>
          <a:p>
            <a:pPr>
              <a:lnSpc>
                <a:spcPct val="90000"/>
              </a:lnSpc>
            </a:pPr>
            <a:r>
              <a:rPr kumimoji="1" lang="ja-JP" altLang="en-US" sz="1400" dirty="0"/>
              <a:t>ろ過機の中</a:t>
            </a:r>
          </a:p>
        </p:txBody>
      </p:sp>
      <p:sp>
        <p:nvSpPr>
          <p:cNvPr id="14" name="テキスト ボックス 13">
            <a:extLst>
              <a:ext uri="{FF2B5EF4-FFF2-40B4-BE49-F238E27FC236}">
                <a16:creationId xmlns:a16="http://schemas.microsoft.com/office/drawing/2014/main" id="{BA58A3F6-166D-4AF1-BA57-207CEA3B3A25}"/>
              </a:ext>
            </a:extLst>
          </p:cNvPr>
          <p:cNvSpPr txBox="1"/>
          <p:nvPr/>
        </p:nvSpPr>
        <p:spPr>
          <a:xfrm>
            <a:off x="9572332" y="6085788"/>
            <a:ext cx="2448310" cy="757130"/>
          </a:xfrm>
          <a:prstGeom prst="rect">
            <a:avLst/>
          </a:prstGeom>
          <a:noFill/>
        </p:spPr>
        <p:txBody>
          <a:bodyPr wrap="square" rtlCol="0">
            <a:spAutoFit/>
          </a:bodyPr>
          <a:lstStyle/>
          <a:p>
            <a:pPr>
              <a:lnSpc>
                <a:spcPct val="90000"/>
              </a:lnSpc>
            </a:pPr>
            <a:r>
              <a:rPr kumimoji="1" lang="ja-JP" altLang="en-US" sz="1200" b="1" dirty="0"/>
              <a:t>クリーニング施工した後に、ウィルスフリー</a:t>
            </a:r>
            <a:r>
              <a:rPr kumimoji="1" lang="en-US" altLang="ja-JP" sz="1200" b="1" dirty="0"/>
              <a:t>Ⅹ</a:t>
            </a:r>
            <a:r>
              <a:rPr kumimoji="1" lang="ja-JP" altLang="en-US" sz="1200" b="1" dirty="0"/>
              <a:t>で除カビをしたら、なんとこんなにもサビ、カビが出てきた。</a:t>
            </a:r>
          </a:p>
        </p:txBody>
      </p:sp>
    </p:spTree>
    <p:extLst>
      <p:ext uri="{BB962C8B-B14F-4D97-AF65-F5344CB8AC3E}">
        <p14:creationId xmlns:p14="http://schemas.microsoft.com/office/powerpoint/2010/main" val="307069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rtl="0"/>
            <a:r>
              <a:rPr lang="ja-JP" altLang="en-US" dirty="0"/>
              <a:t>水を煙にした</a:t>
            </a:r>
            <a:r>
              <a:rPr lang="en-US" altLang="ja-JP" dirty="0"/>
              <a:t>VIRUS FREE MIST</a:t>
            </a:r>
            <a:br>
              <a:rPr lang="en-US" altLang="ja-JP" dirty="0"/>
            </a:br>
            <a:r>
              <a:rPr lang="ja-JP" altLang="en-US" dirty="0"/>
              <a:t>人に噴霧して、瞬間除菌＆長時間感染防止バリア</a:t>
            </a:r>
            <a:endParaRPr lang="en-US" altLang="ja-JP" dirty="0"/>
          </a:p>
        </p:txBody>
      </p:sp>
      <p:sp>
        <p:nvSpPr>
          <p:cNvPr id="3" name="テキスト プレースホルダー 2"/>
          <p:cNvSpPr>
            <a:spLocks noGrp="1"/>
          </p:cNvSpPr>
          <p:nvPr>
            <p:ph type="body" idx="1"/>
          </p:nvPr>
        </p:nvSpPr>
        <p:spPr/>
        <p:txBody>
          <a:bodyPr rtlCol="0"/>
          <a:lstStyle/>
          <a:p>
            <a:pPr rtl="0"/>
            <a:r>
              <a:rPr lang="en-US" altLang="ja-JP" dirty="0"/>
              <a:t>VIRUS FREE</a:t>
            </a:r>
            <a:r>
              <a:rPr lang="ja-JP" altLang="en-US" dirty="0"/>
              <a:t>バリア</a:t>
            </a:r>
          </a:p>
        </p:txBody>
      </p:sp>
      <p:sp>
        <p:nvSpPr>
          <p:cNvPr id="4" name="コンテンツ プレースホルダー 3"/>
          <p:cNvSpPr>
            <a:spLocks noGrp="1"/>
          </p:cNvSpPr>
          <p:nvPr>
            <p:ph sz="half" idx="2"/>
          </p:nvPr>
        </p:nvSpPr>
        <p:spPr>
          <a:xfrm>
            <a:off x="1276800" y="2348880"/>
            <a:ext cx="4701142" cy="4341543"/>
          </a:xfrm>
        </p:spPr>
        <p:txBody>
          <a:bodyPr rtlCol="0">
            <a:normAutofit fontScale="55000" lnSpcReduction="20000"/>
          </a:bodyPr>
          <a:lstStyle/>
          <a:p>
            <a:pPr rtl="0"/>
            <a:r>
              <a:rPr lang="ja-JP" altLang="en-US" b="1" dirty="0"/>
              <a:t>　</a:t>
            </a:r>
            <a:r>
              <a:rPr lang="en-US" altLang="ja-JP" b="1" dirty="0"/>
              <a:t>MADE in JAPAN </a:t>
            </a:r>
            <a:r>
              <a:rPr lang="ja-JP" altLang="en-US" b="1" dirty="0"/>
              <a:t>の技術力と安心感</a:t>
            </a:r>
            <a:endParaRPr lang="en-US" altLang="ja-JP" b="1" dirty="0"/>
          </a:p>
          <a:p>
            <a:pPr marL="342900" indent="-342900"/>
            <a:r>
              <a:rPr lang="ja-JP" altLang="en-US" b="1" dirty="0"/>
              <a:t>スタイリッシュなデザイン</a:t>
            </a:r>
            <a:endParaRPr lang="en-US" altLang="ja-JP" b="1" dirty="0"/>
          </a:p>
          <a:p>
            <a:pPr marL="342900" indent="-342900"/>
            <a:r>
              <a:rPr lang="ja-JP" altLang="en-US" b="1" dirty="0"/>
              <a:t>場所を取らない</a:t>
            </a:r>
            <a:endParaRPr lang="en-US" altLang="ja-JP" b="1" dirty="0"/>
          </a:p>
          <a:p>
            <a:pPr marL="342900" indent="-342900"/>
            <a:r>
              <a:rPr lang="ja-JP" altLang="en-US" b="1" dirty="0"/>
              <a:t>溶剤を</a:t>
            </a:r>
            <a:r>
              <a:rPr lang="en-US" altLang="ja-JP" b="1" dirty="0"/>
              <a:t>0.1</a:t>
            </a:r>
            <a:r>
              <a:rPr lang="ja-JP" altLang="en-US" b="1" dirty="0"/>
              <a:t>ミクロンまで細かくし、雲にした。煙に包まれる感じ</a:t>
            </a:r>
            <a:endParaRPr lang="en-US" altLang="ja-JP" b="1" dirty="0"/>
          </a:p>
          <a:p>
            <a:pPr marL="342900" indent="-342900"/>
            <a:r>
              <a:rPr lang="ja-JP" altLang="en-US" b="1" dirty="0"/>
              <a:t>濡れた感無し</a:t>
            </a:r>
            <a:endParaRPr lang="en-US" altLang="ja-JP" b="1" dirty="0"/>
          </a:p>
          <a:p>
            <a:pPr marL="342900" indent="-342900"/>
            <a:r>
              <a:rPr lang="ja-JP" altLang="en-US" b="1" dirty="0"/>
              <a:t>瞬時に全身を包む</a:t>
            </a:r>
            <a:endParaRPr lang="en-US" altLang="ja-JP" b="1" dirty="0"/>
          </a:p>
          <a:p>
            <a:pPr marL="342900" indent="-342900"/>
            <a:r>
              <a:rPr lang="ja-JP" altLang="en-US" b="1" dirty="0"/>
              <a:t>マイナスイオンを大量発生</a:t>
            </a:r>
            <a:endParaRPr lang="en-US" altLang="ja-JP" b="1" dirty="0"/>
          </a:p>
          <a:p>
            <a:pPr marL="342900" indent="-342900"/>
            <a:r>
              <a:rPr lang="ja-JP" altLang="en-US" b="1" dirty="0"/>
              <a:t>ウィルスフリー</a:t>
            </a:r>
            <a:r>
              <a:rPr lang="en-US" altLang="ja-JP" b="1" dirty="0"/>
              <a:t>Ⅹ</a:t>
            </a:r>
            <a:r>
              <a:rPr lang="ja-JP" altLang="en-US" b="1" dirty="0"/>
              <a:t>とセットで、カビに強い</a:t>
            </a:r>
            <a:endParaRPr lang="en-US" altLang="ja-JP" b="1" dirty="0"/>
          </a:p>
          <a:p>
            <a:pPr marL="342900" indent="-342900"/>
            <a:r>
              <a:rPr lang="ja-JP" altLang="en-US" b="1" dirty="0"/>
              <a:t>ウィルスフリー</a:t>
            </a:r>
            <a:r>
              <a:rPr lang="en-US" altLang="ja-JP" b="1" dirty="0"/>
              <a:t>Ⅹ</a:t>
            </a:r>
            <a:r>
              <a:rPr lang="ja-JP" altLang="en-US" b="1" dirty="0"/>
              <a:t>は即効性があり、高い除菌効果があり</a:t>
            </a:r>
            <a:endParaRPr lang="en-US" altLang="ja-JP" b="1" dirty="0"/>
          </a:p>
          <a:p>
            <a:pPr marL="0" indent="0">
              <a:buNone/>
            </a:pPr>
            <a:r>
              <a:rPr lang="ja-JP" altLang="en-US" b="1" dirty="0"/>
              <a:t>　　　 効果が持続する</a:t>
            </a:r>
            <a:endParaRPr lang="en-US" altLang="ja-JP" b="1" dirty="0"/>
          </a:p>
          <a:p>
            <a:pPr marL="342900" indent="-342900"/>
            <a:r>
              <a:rPr lang="ja-JP" altLang="en-US" b="1" dirty="0"/>
              <a:t>人体に安全。口や目に入っても健康被害なし。</a:t>
            </a:r>
            <a:endParaRPr lang="en-US" altLang="ja-JP" b="1" dirty="0"/>
          </a:p>
          <a:p>
            <a:pPr marL="342900" indent="-342900"/>
            <a:r>
              <a:rPr lang="en-US" altLang="ja-JP" b="1" dirty="0"/>
              <a:t>20</a:t>
            </a:r>
            <a:r>
              <a:rPr lang="ja-JP" altLang="en-US" b="1" dirty="0"/>
              <a:t>年の長い実績</a:t>
            </a:r>
            <a:endParaRPr lang="en-US" altLang="ja-JP" b="1" dirty="0"/>
          </a:p>
        </p:txBody>
      </p:sp>
      <p:sp>
        <p:nvSpPr>
          <p:cNvPr id="5" name="テキスト プレースホルダー 4"/>
          <p:cNvSpPr>
            <a:spLocks noGrp="1"/>
          </p:cNvSpPr>
          <p:nvPr>
            <p:ph type="body" sz="quarter" idx="3"/>
          </p:nvPr>
        </p:nvSpPr>
        <p:spPr/>
        <p:txBody>
          <a:bodyPr rtlCol="0"/>
          <a:lstStyle/>
          <a:p>
            <a:pPr rtl="0"/>
            <a:r>
              <a:rPr lang="ja-JP" altLang="en-US" dirty="0"/>
              <a:t>他のミスト製品</a:t>
            </a:r>
          </a:p>
        </p:txBody>
      </p:sp>
      <p:sp>
        <p:nvSpPr>
          <p:cNvPr id="6" name="コンテンツ プレースホルダー 5"/>
          <p:cNvSpPr>
            <a:spLocks noGrp="1"/>
          </p:cNvSpPr>
          <p:nvPr>
            <p:ph sz="quarter" idx="4"/>
          </p:nvPr>
        </p:nvSpPr>
        <p:spPr>
          <a:xfrm>
            <a:off x="6174920" y="2348880"/>
            <a:ext cx="5752139" cy="4341543"/>
          </a:xfrm>
        </p:spPr>
        <p:txBody>
          <a:bodyPr rtlCol="0">
            <a:normAutofit fontScale="55000" lnSpcReduction="20000"/>
          </a:bodyPr>
          <a:lstStyle/>
          <a:p>
            <a:pPr rtl="0"/>
            <a:r>
              <a:rPr lang="ja-JP" altLang="en-US" b="1" dirty="0"/>
              <a:t>　中国製など、背の高い洗濯機のような形</a:t>
            </a:r>
            <a:endParaRPr lang="en-US" altLang="ja-JP" b="1" dirty="0"/>
          </a:p>
          <a:p>
            <a:pPr marL="342900" indent="-342900"/>
            <a:r>
              <a:rPr lang="ja-JP" altLang="en-US" b="1" dirty="0"/>
              <a:t>見た目のデザイン性はない</a:t>
            </a:r>
            <a:endParaRPr lang="en-US" altLang="ja-JP" b="1" dirty="0"/>
          </a:p>
          <a:p>
            <a:pPr marL="342900" indent="-342900"/>
            <a:r>
              <a:rPr lang="ja-JP" altLang="en-US" b="1" dirty="0"/>
              <a:t>場所を取る</a:t>
            </a:r>
            <a:endParaRPr lang="en-US" altLang="ja-JP" b="1" dirty="0"/>
          </a:p>
          <a:p>
            <a:pPr marL="342900" indent="-342900"/>
            <a:r>
              <a:rPr lang="ja-JP" altLang="en-US" b="1" dirty="0"/>
              <a:t>通常のミストなので、水滴さがある</a:t>
            </a:r>
            <a:endParaRPr lang="en-US" altLang="ja-JP" b="1" dirty="0"/>
          </a:p>
          <a:p>
            <a:pPr marL="342900" indent="-342900"/>
            <a:r>
              <a:rPr lang="ja-JP" altLang="en-US" b="1" dirty="0"/>
              <a:t>濡れた感、若干あり。</a:t>
            </a:r>
            <a:endParaRPr lang="en-US" altLang="ja-JP" b="1" dirty="0"/>
          </a:p>
          <a:p>
            <a:pPr marL="342900" indent="-342900"/>
            <a:r>
              <a:rPr lang="ja-JP" altLang="en-US" b="1" dirty="0"/>
              <a:t>全身むらなく包んではいない。</a:t>
            </a:r>
            <a:endParaRPr lang="en-US" altLang="ja-JP" b="1" dirty="0"/>
          </a:p>
          <a:p>
            <a:pPr marL="342900" indent="-342900"/>
            <a:r>
              <a:rPr lang="ja-JP" altLang="en-US" b="1" dirty="0"/>
              <a:t>マイナスイオンも出る。（滝の近くにいる状況をお部屋に再現）</a:t>
            </a:r>
            <a:endParaRPr lang="en-US" altLang="ja-JP" b="1" dirty="0"/>
          </a:p>
          <a:p>
            <a:pPr marL="342900" indent="-342900"/>
            <a:r>
              <a:rPr lang="ja-JP" altLang="en-US" b="1" dirty="0"/>
              <a:t>ウィルスフリー</a:t>
            </a:r>
            <a:r>
              <a:rPr lang="en-US" altLang="ja-JP" b="1" dirty="0"/>
              <a:t>Ⅹ</a:t>
            </a:r>
            <a:r>
              <a:rPr lang="ja-JP" altLang="en-US" b="1" dirty="0"/>
              <a:t>以外の溶剤は、詰まりやすく、カビ発生問題を解決しない。</a:t>
            </a:r>
            <a:endParaRPr lang="en-US" altLang="ja-JP" b="1" dirty="0"/>
          </a:p>
          <a:p>
            <a:pPr marL="342900" indent="-342900"/>
            <a:r>
              <a:rPr lang="ja-JP" altLang="en-US" b="1" dirty="0"/>
              <a:t>溶剤によっては、即効性はある。しかし、持続力は不明。</a:t>
            </a:r>
            <a:endParaRPr lang="en-US" altLang="ja-JP" b="1" dirty="0"/>
          </a:p>
          <a:p>
            <a:pPr marL="0" indent="0">
              <a:buNone/>
            </a:pPr>
            <a:r>
              <a:rPr lang="ja-JP" altLang="en-US" b="1" dirty="0"/>
              <a:t>　　　 溶剤によっては、長く効果を維持できるものもある。</a:t>
            </a:r>
            <a:endParaRPr lang="en-US" altLang="ja-JP" b="1" dirty="0"/>
          </a:p>
          <a:p>
            <a:pPr marL="0" indent="0">
              <a:buNone/>
            </a:pPr>
            <a:r>
              <a:rPr lang="ja-JP" altLang="en-US" b="1" dirty="0"/>
              <a:t>　　　　しかし、人体への安全性は不明。</a:t>
            </a:r>
            <a:endParaRPr lang="en-US" altLang="ja-JP" b="1" dirty="0"/>
          </a:p>
          <a:p>
            <a:pPr marL="342900" indent="-342900"/>
            <a:r>
              <a:rPr lang="ja-JP" altLang="en-US" b="1" dirty="0"/>
              <a:t>業務用施工で、実績あまりなし。性能が高い抗菌剤は最近できた技術が多い。</a:t>
            </a:r>
          </a:p>
        </p:txBody>
      </p:sp>
    </p:spTree>
    <p:extLst>
      <p:ext uri="{BB962C8B-B14F-4D97-AF65-F5344CB8AC3E}">
        <p14:creationId xmlns:p14="http://schemas.microsoft.com/office/powerpoint/2010/main" val="9426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1BEE6B-3258-49A4-A717-5426F7EAB7CC}"/>
              </a:ext>
            </a:extLst>
          </p:cNvPr>
          <p:cNvSpPr>
            <a:spLocks noGrp="1"/>
          </p:cNvSpPr>
          <p:nvPr>
            <p:ph type="title"/>
          </p:nvPr>
        </p:nvSpPr>
        <p:spPr>
          <a:xfrm>
            <a:off x="951824" y="1363334"/>
            <a:ext cx="11077263" cy="1143000"/>
          </a:xfrm>
        </p:spPr>
        <p:txBody>
          <a:bodyPr>
            <a:normAutofit fontScale="90000"/>
          </a:bodyPr>
          <a:lstStyle/>
          <a:p>
            <a:r>
              <a:rPr kumimoji="1" lang="ja-JP" altLang="en-US" dirty="0"/>
              <a:t>除カビ、防カビ、除サビに特化したウィルフリー シリーズ！</a:t>
            </a:r>
            <a:br>
              <a:rPr kumimoji="1" lang="en-US" altLang="ja-JP" dirty="0"/>
            </a:br>
            <a:r>
              <a:rPr kumimoji="1" lang="ja-JP" altLang="en-US" dirty="0"/>
              <a:t>だからこそ、ほぼすべてのウィルスを高度に不活性化する</a:t>
            </a:r>
            <a:br>
              <a:rPr kumimoji="1" lang="en-US" altLang="ja-JP" dirty="0"/>
            </a:br>
            <a:r>
              <a:rPr kumimoji="1" lang="ja-JP" altLang="en-US" dirty="0">
                <a:solidFill>
                  <a:srgbClr val="FF0000"/>
                </a:solidFill>
              </a:rPr>
              <a:t>さらに、人体に安全。塩素の代わりに入浴に長年使用された。</a:t>
            </a:r>
            <a:br>
              <a:rPr kumimoji="1" lang="en-US" altLang="ja-JP" dirty="0">
                <a:solidFill>
                  <a:srgbClr val="FF0000"/>
                </a:solidFill>
              </a:rPr>
            </a:br>
            <a:r>
              <a:rPr kumimoji="1" lang="ja-JP" altLang="en-US" dirty="0">
                <a:solidFill>
                  <a:srgbClr val="FF0000"/>
                </a:solidFill>
              </a:rPr>
              <a:t>その水で、顔を洗っても、目に入り、蒸気を吸っても、</a:t>
            </a:r>
            <a:r>
              <a:rPr kumimoji="1" lang="en-US" altLang="ja-JP" dirty="0">
                <a:solidFill>
                  <a:srgbClr val="FF0000"/>
                </a:solidFill>
              </a:rPr>
              <a:t>20</a:t>
            </a:r>
            <a:r>
              <a:rPr kumimoji="1" lang="ja-JP" altLang="en-US" dirty="0">
                <a:solidFill>
                  <a:srgbClr val="FF0000"/>
                </a:solidFill>
              </a:rPr>
              <a:t>年間</a:t>
            </a:r>
            <a:br>
              <a:rPr kumimoji="1" lang="en-US" altLang="ja-JP" dirty="0">
                <a:solidFill>
                  <a:srgbClr val="FF0000"/>
                </a:solidFill>
              </a:rPr>
            </a:br>
            <a:r>
              <a:rPr lang="en-US" altLang="ja-JP" dirty="0">
                <a:solidFill>
                  <a:srgbClr val="FF0000"/>
                </a:solidFill>
              </a:rPr>
              <a:t>1</a:t>
            </a:r>
            <a:r>
              <a:rPr lang="ja-JP" altLang="en-US" dirty="0">
                <a:solidFill>
                  <a:srgbClr val="FF0000"/>
                </a:solidFill>
              </a:rPr>
              <a:t>度も被害報告なし</a:t>
            </a:r>
            <a:endParaRPr kumimoji="1" lang="ja-JP" altLang="en-US" dirty="0">
              <a:solidFill>
                <a:srgbClr val="FF0000"/>
              </a:solidFill>
            </a:endParaRPr>
          </a:p>
        </p:txBody>
      </p:sp>
      <p:sp>
        <p:nvSpPr>
          <p:cNvPr id="3" name="楕円 2">
            <a:extLst>
              <a:ext uri="{FF2B5EF4-FFF2-40B4-BE49-F238E27FC236}">
                <a16:creationId xmlns:a16="http://schemas.microsoft.com/office/drawing/2014/main" id="{8463C4C6-1A60-41C0-9055-6278AD074025}"/>
              </a:ext>
            </a:extLst>
          </p:cNvPr>
          <p:cNvSpPr/>
          <p:nvPr/>
        </p:nvSpPr>
        <p:spPr>
          <a:xfrm>
            <a:off x="4726260" y="2139575"/>
            <a:ext cx="3719760"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鳥インフルなど</a:t>
            </a:r>
            <a:endParaRPr kumimoji="1" lang="en-US" altLang="ja-JP" sz="2400" dirty="0"/>
          </a:p>
          <a:p>
            <a:pPr algn="ctr"/>
            <a:r>
              <a:rPr kumimoji="1" lang="ja-JP" altLang="en-US" sz="2400" dirty="0"/>
              <a:t>家畜にも成果あり</a:t>
            </a:r>
          </a:p>
        </p:txBody>
      </p:sp>
      <p:sp>
        <p:nvSpPr>
          <p:cNvPr id="4" name="楕円 3">
            <a:extLst>
              <a:ext uri="{FF2B5EF4-FFF2-40B4-BE49-F238E27FC236}">
                <a16:creationId xmlns:a16="http://schemas.microsoft.com/office/drawing/2014/main" id="{FF657071-5713-426D-A6D4-40AA1D991001}"/>
              </a:ext>
            </a:extLst>
          </p:cNvPr>
          <p:cNvSpPr/>
          <p:nvPr/>
        </p:nvSpPr>
        <p:spPr>
          <a:xfrm>
            <a:off x="1629916" y="2996952"/>
            <a:ext cx="338437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即効性があり、圧倒的な実力</a:t>
            </a:r>
          </a:p>
        </p:txBody>
      </p:sp>
      <p:sp>
        <p:nvSpPr>
          <p:cNvPr id="5" name="楕円 4">
            <a:extLst>
              <a:ext uri="{FF2B5EF4-FFF2-40B4-BE49-F238E27FC236}">
                <a16:creationId xmlns:a16="http://schemas.microsoft.com/office/drawing/2014/main" id="{B70BF4C8-5507-42B1-8B90-11D9442424FD}"/>
              </a:ext>
            </a:extLst>
          </p:cNvPr>
          <p:cNvSpPr/>
          <p:nvPr/>
        </p:nvSpPr>
        <p:spPr>
          <a:xfrm>
            <a:off x="8157989" y="2887708"/>
            <a:ext cx="338437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長い実績と信頼</a:t>
            </a:r>
            <a:endParaRPr kumimoji="1" lang="en-US" altLang="ja-JP" sz="2400" dirty="0"/>
          </a:p>
        </p:txBody>
      </p:sp>
      <p:sp>
        <p:nvSpPr>
          <p:cNvPr id="6" name="楕円 5">
            <a:extLst>
              <a:ext uri="{FF2B5EF4-FFF2-40B4-BE49-F238E27FC236}">
                <a16:creationId xmlns:a16="http://schemas.microsoft.com/office/drawing/2014/main" id="{47EA5503-409F-4009-A589-2D5B598EF3DA}"/>
              </a:ext>
            </a:extLst>
          </p:cNvPr>
          <p:cNvSpPr/>
          <p:nvPr/>
        </p:nvSpPr>
        <p:spPr>
          <a:xfrm>
            <a:off x="4726260" y="3537012"/>
            <a:ext cx="3719761" cy="2270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高いバリア、ウィルス不活性力が長く続く安心</a:t>
            </a:r>
          </a:p>
        </p:txBody>
      </p:sp>
      <p:sp>
        <p:nvSpPr>
          <p:cNvPr id="7" name="テキスト ボックス 6">
            <a:extLst>
              <a:ext uri="{FF2B5EF4-FFF2-40B4-BE49-F238E27FC236}">
                <a16:creationId xmlns:a16="http://schemas.microsoft.com/office/drawing/2014/main" id="{F5C74450-4D15-4CED-89A8-6BFE2C403B25}"/>
              </a:ext>
            </a:extLst>
          </p:cNvPr>
          <p:cNvSpPr txBox="1"/>
          <p:nvPr/>
        </p:nvSpPr>
        <p:spPr>
          <a:xfrm>
            <a:off x="1053852" y="6051679"/>
            <a:ext cx="10193188" cy="5909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kumimoji="1" lang="ja-JP" altLang="en-US" dirty="0">
                <a:solidFill>
                  <a:srgbClr val="FF0000"/>
                </a:solidFill>
              </a:rPr>
              <a:t>それなのに、人体に安全で、事故は一度も起きていません！被害も無し！</a:t>
            </a:r>
            <a:endParaRPr kumimoji="1" lang="en-US" altLang="ja-JP" dirty="0">
              <a:solidFill>
                <a:srgbClr val="FF0000"/>
              </a:solidFill>
            </a:endParaRPr>
          </a:p>
          <a:p>
            <a:pPr>
              <a:lnSpc>
                <a:spcPct val="90000"/>
              </a:lnSpc>
            </a:pPr>
            <a:r>
              <a:rPr kumimoji="1" lang="ja-JP" altLang="en-US" dirty="0">
                <a:solidFill>
                  <a:srgbClr val="FF0000"/>
                </a:solidFill>
              </a:rPr>
              <a:t>長年、温泉旅館で使用されてきました。実績と言うなら、これ以上の実績はどこにもありません。</a:t>
            </a:r>
          </a:p>
        </p:txBody>
      </p:sp>
      <p:pic>
        <p:nvPicPr>
          <p:cNvPr id="9" name="図 8">
            <a:extLst>
              <a:ext uri="{FF2B5EF4-FFF2-40B4-BE49-F238E27FC236}">
                <a16:creationId xmlns:a16="http://schemas.microsoft.com/office/drawing/2014/main" id="{BEA3CE6E-D8CC-486B-944F-8768E49903BA}"/>
              </a:ext>
            </a:extLst>
          </p:cNvPr>
          <p:cNvPicPr>
            <a:picLocks noChangeAspect="1"/>
          </p:cNvPicPr>
          <p:nvPr/>
        </p:nvPicPr>
        <p:blipFill>
          <a:blip r:embed="rId2"/>
          <a:stretch>
            <a:fillRect/>
          </a:stretch>
        </p:blipFill>
        <p:spPr>
          <a:xfrm>
            <a:off x="405780" y="3838273"/>
            <a:ext cx="2085013" cy="2091109"/>
          </a:xfrm>
          <a:prstGeom prst="rect">
            <a:avLst/>
          </a:prstGeom>
        </p:spPr>
      </p:pic>
    </p:spTree>
    <p:extLst>
      <p:ext uri="{BB962C8B-B14F-4D97-AF65-F5344CB8AC3E}">
        <p14:creationId xmlns:p14="http://schemas.microsoft.com/office/powerpoint/2010/main" val="29784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70B4E-C81A-47C9-A09B-B6A7A38F7313}"/>
              </a:ext>
            </a:extLst>
          </p:cNvPr>
          <p:cNvSpPr>
            <a:spLocks noGrp="1"/>
          </p:cNvSpPr>
          <p:nvPr>
            <p:ph type="title"/>
          </p:nvPr>
        </p:nvSpPr>
        <p:spPr>
          <a:xfrm>
            <a:off x="1125860" y="5445224"/>
            <a:ext cx="10297144" cy="1143000"/>
          </a:xfrm>
        </p:spPr>
        <p:txBody>
          <a:bodyPr>
            <a:normAutofit fontScale="90000"/>
          </a:bodyPr>
          <a:lstStyle/>
          <a:p>
            <a:r>
              <a:rPr kumimoji="1" lang="ja-JP" altLang="en-US" dirty="0"/>
              <a:t>通常、カビはどうしてもはえるので、施工後も保証はしない。しかし、ウィルスフリー</a:t>
            </a:r>
            <a:r>
              <a:rPr kumimoji="1" lang="en-US" altLang="ja-JP" dirty="0"/>
              <a:t>Ⅹ</a:t>
            </a:r>
            <a:r>
              <a:rPr kumimoji="1" lang="ja-JP" altLang="en-US" dirty="0"/>
              <a:t>は、</a:t>
            </a:r>
            <a:r>
              <a:rPr kumimoji="1" lang="en-US" altLang="ja-JP" dirty="0">
                <a:solidFill>
                  <a:srgbClr val="FF0000"/>
                </a:solidFill>
              </a:rPr>
              <a:t>2</a:t>
            </a:r>
            <a:r>
              <a:rPr kumimoji="1" lang="ja-JP" altLang="en-US" dirty="0">
                <a:solidFill>
                  <a:srgbClr val="FF0000"/>
                </a:solidFill>
              </a:rPr>
              <a:t>年～</a:t>
            </a:r>
            <a:r>
              <a:rPr kumimoji="1" lang="en-US" altLang="ja-JP" dirty="0">
                <a:solidFill>
                  <a:srgbClr val="FF0000"/>
                </a:solidFill>
              </a:rPr>
              <a:t>5</a:t>
            </a:r>
            <a:r>
              <a:rPr kumimoji="1" lang="ja-JP" altLang="en-US" dirty="0">
                <a:solidFill>
                  <a:srgbClr val="FF0000"/>
                </a:solidFill>
              </a:rPr>
              <a:t>年も除カビ</a:t>
            </a:r>
            <a:br>
              <a:rPr kumimoji="1" lang="en-US" altLang="ja-JP" dirty="0">
                <a:solidFill>
                  <a:srgbClr val="FF0000"/>
                </a:solidFill>
              </a:rPr>
            </a:br>
            <a:r>
              <a:rPr kumimoji="1" lang="ja-JP" altLang="en-US" dirty="0">
                <a:solidFill>
                  <a:srgbClr val="FF0000"/>
                </a:solidFill>
              </a:rPr>
              <a:t>施工後に、カビがはえない保証</a:t>
            </a:r>
            <a:r>
              <a:rPr kumimoji="1" lang="ja-JP" altLang="en-US" dirty="0"/>
              <a:t>をしてきた。</a:t>
            </a:r>
            <a:br>
              <a:rPr kumimoji="1" lang="en-US" altLang="ja-JP" dirty="0"/>
            </a:br>
            <a:br>
              <a:rPr kumimoji="1" lang="en-US" altLang="ja-JP" dirty="0"/>
            </a:br>
            <a:r>
              <a:rPr kumimoji="1" lang="ja-JP" altLang="en-US" dirty="0"/>
              <a:t>実際、数年にわたり、防カビできてきた。</a:t>
            </a:r>
            <a:br>
              <a:rPr kumimoji="1" lang="en-US" altLang="ja-JP" dirty="0"/>
            </a:br>
            <a:br>
              <a:rPr kumimoji="1" lang="en-US" altLang="ja-JP" dirty="0"/>
            </a:br>
            <a:r>
              <a:rPr kumimoji="1" lang="ja-JP" altLang="en-US" dirty="0"/>
              <a:t>それは、ウィルスフリー</a:t>
            </a:r>
            <a:r>
              <a:rPr kumimoji="1" lang="en-US" altLang="ja-JP" dirty="0"/>
              <a:t>Ⅹ</a:t>
            </a:r>
            <a:r>
              <a:rPr kumimoji="1" lang="ja-JP" altLang="en-US" dirty="0"/>
              <a:t>の驚異の</a:t>
            </a:r>
            <a:r>
              <a:rPr lang="en-US" altLang="ja-JP" dirty="0"/>
              <a:t>【</a:t>
            </a:r>
            <a:r>
              <a:rPr kumimoji="1" lang="ja-JP" altLang="en-US" dirty="0"/>
              <a:t>防カビ</a:t>
            </a:r>
            <a:r>
              <a:rPr kumimoji="1" lang="en-US" altLang="ja-JP" dirty="0"/>
              <a:t>】</a:t>
            </a:r>
            <a:r>
              <a:rPr kumimoji="1" lang="ja-JP" altLang="en-US" dirty="0"/>
              <a:t>力。</a:t>
            </a:r>
            <a:br>
              <a:rPr kumimoji="1" lang="en-US" altLang="ja-JP" dirty="0"/>
            </a:br>
            <a:br>
              <a:rPr kumimoji="1" lang="en-US" altLang="ja-JP" dirty="0"/>
            </a:br>
            <a:r>
              <a:rPr kumimoji="1" lang="ja-JP" altLang="en-US" dirty="0"/>
              <a:t>だから、コロナだけでなく、ほぼすべてのウィルスを撃退！その感染防止力の高い成果をずーーーと維持！</a:t>
            </a:r>
            <a:br>
              <a:rPr kumimoji="1" lang="en-US" altLang="ja-JP" dirty="0"/>
            </a:br>
            <a:br>
              <a:rPr kumimoji="1" lang="en-US" altLang="ja-JP" dirty="0"/>
            </a:br>
            <a:r>
              <a:rPr kumimoji="1" lang="ja-JP" altLang="en-US" dirty="0">
                <a:solidFill>
                  <a:srgbClr val="FF0000"/>
                </a:solidFill>
              </a:rPr>
              <a:t>汚い配管を、きれいにして、建物の寿命を長引くしたいビルオーナーや、温泉旅館オーナーの女神</a:t>
            </a:r>
          </a:p>
        </p:txBody>
      </p:sp>
      <p:pic>
        <p:nvPicPr>
          <p:cNvPr id="7" name="図 6">
            <a:extLst>
              <a:ext uri="{FF2B5EF4-FFF2-40B4-BE49-F238E27FC236}">
                <a16:creationId xmlns:a16="http://schemas.microsoft.com/office/drawing/2014/main" id="{40AE428A-8644-4D9A-92BE-E0C1A0B5FEFA}"/>
              </a:ext>
            </a:extLst>
          </p:cNvPr>
          <p:cNvPicPr>
            <a:picLocks noChangeAspect="1"/>
          </p:cNvPicPr>
          <p:nvPr/>
        </p:nvPicPr>
        <p:blipFill>
          <a:blip r:embed="rId2"/>
          <a:stretch>
            <a:fillRect/>
          </a:stretch>
        </p:blipFill>
        <p:spPr>
          <a:xfrm>
            <a:off x="9694812" y="1370520"/>
            <a:ext cx="2085013" cy="2091109"/>
          </a:xfrm>
          <a:prstGeom prst="rect">
            <a:avLst/>
          </a:prstGeom>
        </p:spPr>
      </p:pic>
    </p:spTree>
    <p:extLst>
      <p:ext uri="{BB962C8B-B14F-4D97-AF65-F5344CB8AC3E}">
        <p14:creationId xmlns:p14="http://schemas.microsoft.com/office/powerpoint/2010/main" val="114598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E8EDF-1D3C-407B-979E-C01EF23B2195}"/>
              </a:ext>
            </a:extLst>
          </p:cNvPr>
          <p:cNvSpPr>
            <a:spLocks noGrp="1"/>
          </p:cNvSpPr>
          <p:nvPr>
            <p:ph type="title"/>
          </p:nvPr>
        </p:nvSpPr>
        <p:spPr>
          <a:xfrm>
            <a:off x="1341884" y="116632"/>
            <a:ext cx="9601200" cy="1143000"/>
          </a:xfrm>
        </p:spPr>
        <p:txBody>
          <a:bodyPr/>
          <a:lstStyle/>
          <a:p>
            <a:r>
              <a:rPr kumimoji="1" lang="ja-JP" altLang="en-US" dirty="0"/>
              <a:t>塩素のデメリット</a:t>
            </a:r>
          </a:p>
        </p:txBody>
      </p:sp>
      <p:sp>
        <p:nvSpPr>
          <p:cNvPr id="3" name="テキスト ボックス 2">
            <a:extLst>
              <a:ext uri="{FF2B5EF4-FFF2-40B4-BE49-F238E27FC236}">
                <a16:creationId xmlns:a16="http://schemas.microsoft.com/office/drawing/2014/main" id="{A0722DBD-2B93-486E-B596-4E7833B7B47A}"/>
              </a:ext>
            </a:extLst>
          </p:cNvPr>
          <p:cNvSpPr txBox="1"/>
          <p:nvPr/>
        </p:nvSpPr>
        <p:spPr>
          <a:xfrm>
            <a:off x="1557908" y="1556792"/>
            <a:ext cx="10057183" cy="5078313"/>
          </a:xfrm>
          <a:prstGeom prst="rect">
            <a:avLst/>
          </a:prstGeom>
          <a:noFill/>
        </p:spPr>
        <p:txBody>
          <a:bodyPr wrap="square" rtlCol="0">
            <a:spAutoFit/>
          </a:bodyPr>
          <a:lstStyle/>
          <a:p>
            <a:pPr>
              <a:lnSpc>
                <a:spcPct val="90000"/>
              </a:lnSpc>
            </a:pPr>
            <a:r>
              <a:rPr kumimoji="1" lang="ja-JP" altLang="en-US" dirty="0"/>
              <a:t>１．健康被害が出る。</a:t>
            </a:r>
            <a:endParaRPr kumimoji="1" lang="en-US" altLang="ja-JP" dirty="0"/>
          </a:p>
          <a:p>
            <a:pPr>
              <a:lnSpc>
                <a:spcPct val="90000"/>
              </a:lnSpc>
            </a:pPr>
            <a:endParaRPr kumimoji="1" lang="en-US" altLang="ja-JP" dirty="0"/>
          </a:p>
          <a:p>
            <a:pPr>
              <a:lnSpc>
                <a:spcPct val="90000"/>
              </a:lnSpc>
            </a:pPr>
            <a:r>
              <a:rPr kumimoji="1" lang="ja-JP" altLang="en-US" dirty="0"/>
              <a:t>２．温泉やふろの湯に入れると、心地よくない感じを与える。</a:t>
            </a:r>
            <a:endParaRPr kumimoji="1" lang="en-US" altLang="ja-JP" dirty="0"/>
          </a:p>
          <a:p>
            <a:pPr>
              <a:lnSpc>
                <a:spcPct val="90000"/>
              </a:lnSpc>
            </a:pPr>
            <a:r>
              <a:rPr kumimoji="1" lang="ja-JP" altLang="en-US" dirty="0"/>
              <a:t>　　プールなら、塩素の匂いで、目が赤くなる。</a:t>
            </a:r>
            <a:endParaRPr kumimoji="1" lang="en-US" altLang="ja-JP" dirty="0"/>
          </a:p>
          <a:p>
            <a:pPr>
              <a:lnSpc>
                <a:spcPct val="90000"/>
              </a:lnSpc>
            </a:pPr>
            <a:endParaRPr kumimoji="1" lang="en-US" altLang="ja-JP" dirty="0"/>
          </a:p>
          <a:p>
            <a:pPr>
              <a:lnSpc>
                <a:spcPct val="90000"/>
              </a:lnSpc>
            </a:pPr>
            <a:r>
              <a:rPr kumimoji="1" lang="ja-JP" altLang="en-US" dirty="0"/>
              <a:t>３．温泉施設やホテル、スーパー銭湯のろ過器を痛める。</a:t>
            </a:r>
            <a:endParaRPr kumimoji="1" lang="en-US" altLang="ja-JP" dirty="0"/>
          </a:p>
          <a:p>
            <a:pPr>
              <a:lnSpc>
                <a:spcPct val="90000"/>
              </a:lnSpc>
            </a:pPr>
            <a:r>
              <a:rPr kumimoji="1" lang="ja-JP" altLang="en-US" dirty="0"/>
              <a:t>　（小さくても数千万円もする。大きなホテルや旅館では</a:t>
            </a:r>
            <a:r>
              <a:rPr kumimoji="1" lang="en-US" altLang="ja-JP" dirty="0"/>
              <a:t>1</a:t>
            </a:r>
            <a:r>
              <a:rPr kumimoji="1" lang="ja-JP" altLang="en-US" dirty="0"/>
              <a:t>億円以上するところもある）</a:t>
            </a:r>
            <a:endParaRPr kumimoji="1" lang="en-US" altLang="ja-JP" dirty="0"/>
          </a:p>
          <a:p>
            <a:pPr>
              <a:lnSpc>
                <a:spcPct val="90000"/>
              </a:lnSpc>
            </a:pPr>
            <a:endParaRPr kumimoji="1" lang="en-US" altLang="ja-JP" dirty="0"/>
          </a:p>
          <a:p>
            <a:pPr>
              <a:lnSpc>
                <a:spcPct val="90000"/>
              </a:lnSpc>
            </a:pPr>
            <a:r>
              <a:rPr kumimoji="1" lang="ja-JP" altLang="en-US" dirty="0"/>
              <a:t>４．配管の中に、塩素の幕をつくる。配管や施設の老朽化、劣化を促進させる。</a:t>
            </a:r>
            <a:endParaRPr kumimoji="1" lang="en-US" altLang="ja-JP" dirty="0"/>
          </a:p>
          <a:p>
            <a:pPr>
              <a:lnSpc>
                <a:spcPct val="90000"/>
              </a:lnSpc>
            </a:pPr>
            <a:endParaRPr kumimoji="1" lang="en-US" altLang="ja-JP" dirty="0"/>
          </a:p>
          <a:p>
            <a:pPr>
              <a:lnSpc>
                <a:spcPct val="90000"/>
              </a:lnSpc>
            </a:pPr>
            <a:r>
              <a:rPr kumimoji="1" lang="ja-JP" altLang="en-US" dirty="0"/>
              <a:t>５．配管の中で、レジオネラ菌が塩素への耐性をつけてしまい、塩素でも死ななくなる。</a:t>
            </a:r>
            <a:endParaRPr kumimoji="1" lang="en-US" altLang="ja-JP" dirty="0"/>
          </a:p>
          <a:p>
            <a:pPr>
              <a:lnSpc>
                <a:spcPct val="90000"/>
              </a:lnSpc>
            </a:pPr>
            <a:endParaRPr kumimoji="1" lang="en-US" altLang="ja-JP" dirty="0"/>
          </a:p>
          <a:p>
            <a:pPr>
              <a:lnSpc>
                <a:spcPct val="90000"/>
              </a:lnSpc>
            </a:pPr>
            <a:r>
              <a:rPr kumimoji="1" lang="ja-JP" altLang="en-US" dirty="0"/>
              <a:t>６．すると、より強い濃度の塩素を入れなければならなくなる。⇒ いたちごっこ。</a:t>
            </a:r>
            <a:endParaRPr kumimoji="1" lang="en-US" altLang="ja-JP" dirty="0"/>
          </a:p>
          <a:p>
            <a:pPr>
              <a:lnSpc>
                <a:spcPct val="90000"/>
              </a:lnSpc>
            </a:pPr>
            <a:endParaRPr kumimoji="1" lang="en-US" altLang="ja-JP" dirty="0"/>
          </a:p>
          <a:p>
            <a:pPr>
              <a:lnSpc>
                <a:spcPct val="90000"/>
              </a:lnSpc>
            </a:pPr>
            <a:r>
              <a:rPr kumimoji="1" lang="ja-JP" altLang="en-US" dirty="0"/>
              <a:t>７．ボイラー室が、気体化した塩素で充満し、温泉施設やスーパー銭湯の従業員、経営者の肺、</a:t>
            </a:r>
            <a:endParaRPr kumimoji="1" lang="en-US" altLang="ja-JP" dirty="0"/>
          </a:p>
          <a:p>
            <a:pPr>
              <a:lnSpc>
                <a:spcPct val="90000"/>
              </a:lnSpc>
            </a:pPr>
            <a:r>
              <a:rPr kumimoji="1" lang="ja-JP" altLang="en-US" dirty="0"/>
              <a:t>　　気管支を痛める。（⇒　長年続くと、健康被害が出る）</a:t>
            </a:r>
            <a:endParaRPr kumimoji="1" lang="en-US" altLang="ja-JP" dirty="0"/>
          </a:p>
          <a:p>
            <a:pPr>
              <a:lnSpc>
                <a:spcPct val="90000"/>
              </a:lnSpc>
            </a:pPr>
            <a:endParaRPr kumimoji="1" lang="en-US" altLang="ja-JP" dirty="0"/>
          </a:p>
          <a:p>
            <a:pPr>
              <a:lnSpc>
                <a:spcPct val="90000"/>
              </a:lnSpc>
            </a:pPr>
            <a:r>
              <a:rPr kumimoji="1" lang="ja-JP" altLang="en-US" dirty="0"/>
              <a:t>８．施設の耐久年数を縮めてしまう。（</a:t>
            </a:r>
            <a:r>
              <a:rPr kumimoji="1" lang="en-US" altLang="ja-JP" dirty="0"/>
              <a:t>7</a:t>
            </a:r>
            <a:r>
              <a:rPr kumimoji="1" lang="ja-JP" altLang="en-US" dirty="0"/>
              <a:t>年から</a:t>
            </a:r>
            <a:r>
              <a:rPr kumimoji="1" lang="en-US" altLang="ja-JP" dirty="0"/>
              <a:t>10</a:t>
            </a:r>
            <a:r>
              <a:rPr kumimoji="1" lang="ja-JP" altLang="en-US" dirty="0"/>
              <a:t>年縮めると言われている）</a:t>
            </a:r>
            <a:endParaRPr kumimoji="1" lang="en-US" altLang="ja-JP" dirty="0"/>
          </a:p>
          <a:p>
            <a:pPr>
              <a:lnSpc>
                <a:spcPct val="90000"/>
              </a:lnSpc>
            </a:pPr>
            <a:endParaRPr kumimoji="1" lang="en-US" altLang="ja-JP" dirty="0"/>
          </a:p>
          <a:p>
            <a:pPr>
              <a:lnSpc>
                <a:spcPct val="90000"/>
              </a:lnSpc>
            </a:pPr>
            <a:r>
              <a:rPr kumimoji="1" lang="ja-JP" altLang="en-US" dirty="0"/>
              <a:t>９．川に流すと、川や自然を汚染する。</a:t>
            </a:r>
            <a:endParaRPr kumimoji="1" lang="en-US" altLang="ja-JP" dirty="0"/>
          </a:p>
        </p:txBody>
      </p:sp>
      <p:pic>
        <p:nvPicPr>
          <p:cNvPr id="4" name="図 3">
            <a:extLst>
              <a:ext uri="{FF2B5EF4-FFF2-40B4-BE49-F238E27FC236}">
                <a16:creationId xmlns:a16="http://schemas.microsoft.com/office/drawing/2014/main" id="{5CCFD743-4011-4CB3-9BA9-29D53104E0D9}"/>
              </a:ext>
            </a:extLst>
          </p:cNvPr>
          <p:cNvPicPr>
            <a:picLocks noChangeAspect="1"/>
          </p:cNvPicPr>
          <p:nvPr/>
        </p:nvPicPr>
        <p:blipFill rotWithShape="1">
          <a:blip r:embed="rId2"/>
          <a:srcRect t="53383" r="51268" b="8631"/>
          <a:stretch/>
        </p:blipFill>
        <p:spPr>
          <a:xfrm>
            <a:off x="8447273" y="1378211"/>
            <a:ext cx="1679587" cy="1143000"/>
          </a:xfrm>
          <a:prstGeom prst="rect">
            <a:avLst/>
          </a:prstGeom>
        </p:spPr>
      </p:pic>
      <p:pic>
        <p:nvPicPr>
          <p:cNvPr id="6" name="図 5">
            <a:extLst>
              <a:ext uri="{FF2B5EF4-FFF2-40B4-BE49-F238E27FC236}">
                <a16:creationId xmlns:a16="http://schemas.microsoft.com/office/drawing/2014/main" id="{546C47AA-09C2-4667-BA32-13AF31BF3948}"/>
              </a:ext>
            </a:extLst>
          </p:cNvPr>
          <p:cNvPicPr>
            <a:picLocks noChangeAspect="1"/>
          </p:cNvPicPr>
          <p:nvPr/>
        </p:nvPicPr>
        <p:blipFill>
          <a:blip r:embed="rId3"/>
          <a:stretch>
            <a:fillRect/>
          </a:stretch>
        </p:blipFill>
        <p:spPr>
          <a:xfrm>
            <a:off x="10342884" y="1378211"/>
            <a:ext cx="1715884" cy="1143000"/>
          </a:xfrm>
          <a:prstGeom prst="rect">
            <a:avLst/>
          </a:prstGeom>
        </p:spPr>
      </p:pic>
      <p:pic>
        <p:nvPicPr>
          <p:cNvPr id="7" name="図 6">
            <a:extLst>
              <a:ext uri="{FF2B5EF4-FFF2-40B4-BE49-F238E27FC236}">
                <a16:creationId xmlns:a16="http://schemas.microsoft.com/office/drawing/2014/main" id="{761C0FFD-2C13-4586-9A15-3C459A4135B0}"/>
              </a:ext>
            </a:extLst>
          </p:cNvPr>
          <p:cNvPicPr>
            <a:picLocks noChangeAspect="1"/>
          </p:cNvPicPr>
          <p:nvPr/>
        </p:nvPicPr>
        <p:blipFill>
          <a:blip r:embed="rId4"/>
          <a:stretch>
            <a:fillRect/>
          </a:stretch>
        </p:blipFill>
        <p:spPr>
          <a:xfrm>
            <a:off x="9192366" y="-357423"/>
            <a:ext cx="2085013" cy="2091109"/>
          </a:xfrm>
          <a:prstGeom prst="rect">
            <a:avLst/>
          </a:prstGeom>
        </p:spPr>
      </p:pic>
      <p:pic>
        <p:nvPicPr>
          <p:cNvPr id="9" name="図 8">
            <a:extLst>
              <a:ext uri="{FF2B5EF4-FFF2-40B4-BE49-F238E27FC236}">
                <a16:creationId xmlns:a16="http://schemas.microsoft.com/office/drawing/2014/main" id="{DBD19560-4E8C-4DE3-B245-926A714EFFCA}"/>
              </a:ext>
            </a:extLst>
          </p:cNvPr>
          <p:cNvPicPr>
            <a:picLocks noChangeAspect="1"/>
          </p:cNvPicPr>
          <p:nvPr/>
        </p:nvPicPr>
        <p:blipFill>
          <a:blip r:embed="rId5"/>
          <a:stretch>
            <a:fillRect/>
          </a:stretch>
        </p:blipFill>
        <p:spPr>
          <a:xfrm>
            <a:off x="139267" y="5860099"/>
            <a:ext cx="1388368" cy="881269"/>
          </a:xfrm>
          <a:prstGeom prst="rect">
            <a:avLst/>
          </a:prstGeom>
        </p:spPr>
      </p:pic>
    </p:spTree>
    <p:extLst>
      <p:ext uri="{BB962C8B-B14F-4D97-AF65-F5344CB8AC3E}">
        <p14:creationId xmlns:p14="http://schemas.microsoft.com/office/powerpoint/2010/main" val="31568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357003-6984-4F78-B2E6-C41EEE2C866B}"/>
              </a:ext>
            </a:extLst>
          </p:cNvPr>
          <p:cNvSpPr>
            <a:spLocks noGrp="1"/>
          </p:cNvSpPr>
          <p:nvPr>
            <p:ph type="title"/>
          </p:nvPr>
        </p:nvSpPr>
        <p:spPr>
          <a:xfrm>
            <a:off x="1315617" y="4869160"/>
            <a:ext cx="10873208" cy="1656184"/>
          </a:xfrm>
        </p:spPr>
        <p:txBody>
          <a:bodyPr>
            <a:normAutofit fontScale="90000"/>
          </a:bodyPr>
          <a:lstStyle/>
          <a:p>
            <a:r>
              <a:rPr kumimoji="1" lang="ja-JP" altLang="en-US" dirty="0"/>
              <a:t>あるお風呂屋　</a:t>
            </a:r>
            <a:r>
              <a:rPr kumimoji="1" lang="en-US" altLang="ja-JP" dirty="0"/>
              <a:t>M</a:t>
            </a:r>
            <a:r>
              <a:rPr kumimoji="1" lang="ja-JP" altLang="en-US" dirty="0"/>
              <a:t>さんの嘆き</a:t>
            </a:r>
            <a:br>
              <a:rPr kumimoji="1" lang="en-US" altLang="ja-JP" dirty="0"/>
            </a:br>
            <a:br>
              <a:rPr kumimoji="1" lang="en-US" altLang="ja-JP" dirty="0"/>
            </a:br>
            <a:r>
              <a:rPr kumimoji="1" lang="ja-JP" altLang="en-US" sz="2700" dirty="0"/>
              <a:t>塩素の代わりになるレジオネラ菌を撃退できる薬剤が求められてきた。</a:t>
            </a:r>
            <a:br>
              <a:rPr kumimoji="1" lang="en-US" altLang="ja-JP" sz="2700" dirty="0"/>
            </a:br>
            <a:r>
              <a:rPr kumimoji="1" lang="ja-JP" altLang="en-US" sz="2700" dirty="0"/>
              <a:t>いろいろ営業もきて、</a:t>
            </a:r>
            <a:r>
              <a:rPr kumimoji="1" lang="en-US" altLang="ja-JP" sz="2700" dirty="0"/>
              <a:t>18</a:t>
            </a:r>
            <a:r>
              <a:rPr kumimoji="1" lang="ja-JP" altLang="en-US" sz="2700" dirty="0"/>
              <a:t>ほど試した。</a:t>
            </a:r>
            <a:br>
              <a:rPr kumimoji="1" lang="en-US" altLang="ja-JP" sz="2700" dirty="0"/>
            </a:br>
            <a:br>
              <a:rPr kumimoji="1" lang="en-US" altLang="ja-JP" sz="2700" dirty="0"/>
            </a:br>
            <a:r>
              <a:rPr kumimoji="1" lang="ja-JP" altLang="en-US" sz="2700" dirty="0"/>
              <a:t>しかし、どれも、効果なし。ニセモノだった。</a:t>
            </a:r>
            <a:br>
              <a:rPr kumimoji="1" lang="en-US" altLang="ja-JP" sz="2700" dirty="0"/>
            </a:br>
            <a:r>
              <a:rPr kumimoji="1" lang="ja-JP" altLang="en-US" sz="2700" dirty="0"/>
              <a:t>レジオネラ菌を撃退させることは、何一つできなかった。菌はそんなに甘くない。</a:t>
            </a:r>
            <a:br>
              <a:rPr kumimoji="1" lang="en-US" altLang="ja-JP" sz="2700" dirty="0"/>
            </a:br>
            <a:br>
              <a:rPr kumimoji="1" lang="en-US" altLang="ja-JP" sz="2700" dirty="0"/>
            </a:br>
            <a:r>
              <a:rPr kumimoji="1" lang="ja-JP" altLang="en-US" sz="2700" dirty="0"/>
              <a:t>しかたなく、健康被害が出て、お湯に匂いもつき、</a:t>
            </a:r>
            <a:br>
              <a:rPr kumimoji="1" lang="en-US" altLang="ja-JP" sz="2700" dirty="0"/>
            </a:br>
            <a:r>
              <a:rPr kumimoji="1" lang="ja-JP" altLang="en-US" sz="2700" dirty="0"/>
              <a:t>ろ過機も痛め、建物の耐久年数を縮めると解っていても、</a:t>
            </a:r>
            <a:br>
              <a:rPr kumimoji="1" lang="en-US" altLang="ja-JP" sz="2700" dirty="0"/>
            </a:br>
            <a:br>
              <a:rPr kumimoji="1" lang="en-US" altLang="ja-JP" sz="2700" dirty="0"/>
            </a:br>
            <a:r>
              <a:rPr kumimoji="1" lang="ja-JP" altLang="en-US" sz="2700" dirty="0"/>
              <a:t>塩素を使うしかなかった。弟の肺が塩素で悪くなっていく。</a:t>
            </a:r>
            <a:br>
              <a:rPr kumimoji="1" lang="en-US" altLang="ja-JP" sz="2700" dirty="0"/>
            </a:br>
            <a:r>
              <a:rPr kumimoji="1" lang="ja-JP" altLang="en-US" sz="2700" dirty="0"/>
              <a:t>このままでは、経営者を失い、スーパー銭湯の経営を続けられない・・・・</a:t>
            </a:r>
            <a:br>
              <a:rPr kumimoji="1" lang="en-US" altLang="ja-JP" sz="2700" dirty="0"/>
            </a:br>
            <a:br>
              <a:rPr kumimoji="1" lang="en-US" altLang="ja-JP" sz="2700" dirty="0"/>
            </a:br>
            <a:r>
              <a:rPr kumimoji="1" lang="ja-JP" altLang="en-US" sz="2700" dirty="0"/>
              <a:t>風呂屋を</a:t>
            </a:r>
            <a:r>
              <a:rPr lang="ja-JP" altLang="en-US" sz="2700" dirty="0"/>
              <a:t>や</a:t>
            </a:r>
            <a:r>
              <a:rPr kumimoji="1" lang="ja-JP" altLang="en-US" sz="2700" dirty="0"/>
              <a:t>めざるを得なくなる。塩素を使いたくない。</a:t>
            </a:r>
            <a:br>
              <a:rPr kumimoji="1" lang="en-US" altLang="ja-JP" sz="2700" dirty="0"/>
            </a:br>
            <a:r>
              <a:rPr kumimoji="1" lang="ja-JP" altLang="en-US" sz="2700" dirty="0"/>
              <a:t>しかし、使わざるを得ない。ウィルスに苦しめられる現実</a:t>
            </a:r>
            <a:r>
              <a:rPr lang="ja-JP" altLang="en-US" sz="2700" dirty="0"/>
              <a:t>に悩んだ。</a:t>
            </a:r>
            <a:endParaRPr kumimoji="1" lang="ja-JP" altLang="en-US" dirty="0"/>
          </a:p>
        </p:txBody>
      </p:sp>
      <p:pic>
        <p:nvPicPr>
          <p:cNvPr id="3" name="図 2">
            <a:extLst>
              <a:ext uri="{FF2B5EF4-FFF2-40B4-BE49-F238E27FC236}">
                <a16:creationId xmlns:a16="http://schemas.microsoft.com/office/drawing/2014/main" id="{E862D2CA-63D5-427E-BC9D-6CA7D55168C7}"/>
              </a:ext>
            </a:extLst>
          </p:cNvPr>
          <p:cNvPicPr>
            <a:picLocks noChangeAspect="1"/>
          </p:cNvPicPr>
          <p:nvPr/>
        </p:nvPicPr>
        <p:blipFill>
          <a:blip r:embed="rId2"/>
          <a:stretch>
            <a:fillRect/>
          </a:stretch>
        </p:blipFill>
        <p:spPr>
          <a:xfrm>
            <a:off x="10054852" y="3329175"/>
            <a:ext cx="1924992" cy="1514124"/>
          </a:xfrm>
          <a:prstGeom prst="rect">
            <a:avLst/>
          </a:prstGeom>
        </p:spPr>
      </p:pic>
      <p:sp>
        <p:nvSpPr>
          <p:cNvPr id="4" name="吹き出し: 角を丸めた四角形 3">
            <a:extLst>
              <a:ext uri="{FF2B5EF4-FFF2-40B4-BE49-F238E27FC236}">
                <a16:creationId xmlns:a16="http://schemas.microsoft.com/office/drawing/2014/main" id="{737538E7-9323-4037-A1B4-23B7847284B2}"/>
              </a:ext>
            </a:extLst>
          </p:cNvPr>
          <p:cNvSpPr/>
          <p:nvPr/>
        </p:nvSpPr>
        <p:spPr>
          <a:xfrm>
            <a:off x="10270876" y="5733256"/>
            <a:ext cx="1656184" cy="792088"/>
          </a:xfrm>
          <a:prstGeom prst="wedgeRoundRectCallout">
            <a:avLst>
              <a:gd name="adj1" fmla="val 9052"/>
              <a:gd name="adj2" fmla="val -1472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配管の中にうじょうじょ</a:t>
            </a:r>
          </a:p>
        </p:txBody>
      </p:sp>
      <p:pic>
        <p:nvPicPr>
          <p:cNvPr id="5" name="図 4">
            <a:extLst>
              <a:ext uri="{FF2B5EF4-FFF2-40B4-BE49-F238E27FC236}">
                <a16:creationId xmlns:a16="http://schemas.microsoft.com/office/drawing/2014/main" id="{580F824F-17C1-4018-AE48-9F06F24C5813}"/>
              </a:ext>
            </a:extLst>
          </p:cNvPr>
          <p:cNvPicPr>
            <a:picLocks noChangeAspect="1"/>
          </p:cNvPicPr>
          <p:nvPr/>
        </p:nvPicPr>
        <p:blipFill>
          <a:blip r:embed="rId3"/>
          <a:stretch>
            <a:fillRect/>
          </a:stretch>
        </p:blipFill>
        <p:spPr>
          <a:xfrm>
            <a:off x="10270876" y="-268980"/>
            <a:ext cx="2085013" cy="2091109"/>
          </a:xfrm>
          <a:prstGeom prst="rect">
            <a:avLst/>
          </a:prstGeom>
        </p:spPr>
      </p:pic>
    </p:spTree>
    <p:extLst>
      <p:ext uri="{BB962C8B-B14F-4D97-AF65-F5344CB8AC3E}">
        <p14:creationId xmlns:p14="http://schemas.microsoft.com/office/powerpoint/2010/main" val="425955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01E05-9285-4127-9397-FB6B0C6CED2D}"/>
              </a:ext>
            </a:extLst>
          </p:cNvPr>
          <p:cNvSpPr>
            <a:spLocks noGrp="1"/>
          </p:cNvSpPr>
          <p:nvPr>
            <p:ph type="title"/>
          </p:nvPr>
        </p:nvSpPr>
        <p:spPr>
          <a:xfrm>
            <a:off x="1197868" y="-243408"/>
            <a:ext cx="9601200" cy="1143000"/>
          </a:xfrm>
        </p:spPr>
        <p:txBody>
          <a:bodyPr/>
          <a:lstStyle/>
          <a:p>
            <a:r>
              <a:rPr kumimoji="1" lang="ja-JP" altLang="en-US" dirty="0"/>
              <a:t>ウィルスフリー</a:t>
            </a:r>
            <a:r>
              <a:rPr lang="en-US" altLang="ja-JP" dirty="0"/>
              <a:t>Ⅹ</a:t>
            </a:r>
            <a:r>
              <a:rPr lang="ja-JP" altLang="en-US" dirty="0"/>
              <a:t>の原液との出会い</a:t>
            </a:r>
            <a:endParaRPr kumimoji="1" lang="ja-JP" altLang="en-US" dirty="0"/>
          </a:p>
        </p:txBody>
      </p:sp>
      <p:sp>
        <p:nvSpPr>
          <p:cNvPr id="3" name="テキスト ボックス 2">
            <a:extLst>
              <a:ext uri="{FF2B5EF4-FFF2-40B4-BE49-F238E27FC236}">
                <a16:creationId xmlns:a16="http://schemas.microsoft.com/office/drawing/2014/main" id="{8DF8F81D-6616-4875-BB15-6143E39C0398}"/>
              </a:ext>
            </a:extLst>
          </p:cNvPr>
          <p:cNvSpPr txBox="1"/>
          <p:nvPr/>
        </p:nvSpPr>
        <p:spPr>
          <a:xfrm>
            <a:off x="1341884" y="1139715"/>
            <a:ext cx="10081120" cy="5715411"/>
          </a:xfrm>
          <a:prstGeom prst="rect">
            <a:avLst/>
          </a:prstGeom>
          <a:noFill/>
        </p:spPr>
        <p:txBody>
          <a:bodyPr wrap="square" rtlCol="0">
            <a:spAutoFit/>
          </a:bodyPr>
          <a:lstStyle/>
          <a:p>
            <a:pPr>
              <a:lnSpc>
                <a:spcPct val="90000"/>
              </a:lnSpc>
            </a:pPr>
            <a:r>
              <a:rPr kumimoji="1" lang="ja-JP" altLang="en-US" sz="1400" dirty="0"/>
              <a:t>そんな時、</a:t>
            </a:r>
            <a:r>
              <a:rPr kumimoji="1" lang="en-US" altLang="ja-JP" sz="1400" dirty="0"/>
              <a:t>M</a:t>
            </a:r>
            <a:r>
              <a:rPr kumimoji="1" lang="ja-JP" altLang="en-US" sz="1400" dirty="0"/>
              <a:t>さんは、一人のウィルス・菌専門の研究者と出会う。</a:t>
            </a:r>
            <a:endParaRPr kumimoji="1" lang="en-US" altLang="ja-JP" sz="1400" dirty="0"/>
          </a:p>
          <a:p>
            <a:pPr>
              <a:lnSpc>
                <a:spcPct val="90000"/>
              </a:lnSpc>
            </a:pPr>
            <a:endParaRPr kumimoji="1" lang="en-US" altLang="ja-JP" sz="1400" dirty="0"/>
          </a:p>
          <a:p>
            <a:pPr>
              <a:lnSpc>
                <a:spcPct val="90000"/>
              </a:lnSpc>
            </a:pPr>
            <a:r>
              <a:rPr kumimoji="1" lang="ja-JP" altLang="en-US" sz="1400" dirty="0"/>
              <a:t>その研究者の開発した技術で、レジオネラ菌が安全に撃退できるようになった。</a:t>
            </a:r>
            <a:endParaRPr kumimoji="1" lang="en-US" altLang="ja-JP" sz="1400" dirty="0"/>
          </a:p>
          <a:p>
            <a:pPr>
              <a:lnSpc>
                <a:spcPct val="90000"/>
              </a:lnSpc>
            </a:pPr>
            <a:endParaRPr kumimoji="1" lang="en-US" altLang="ja-JP" sz="1400" dirty="0"/>
          </a:p>
          <a:p>
            <a:pPr>
              <a:lnSpc>
                <a:spcPct val="90000"/>
              </a:lnSpc>
            </a:pPr>
            <a:r>
              <a:rPr kumimoji="1" lang="ja-JP" altLang="en-US" sz="1400" dirty="0"/>
              <a:t>それが、除カビ除サビ業務用施工に長年使われてきた、ウィルスフリー</a:t>
            </a:r>
            <a:r>
              <a:rPr kumimoji="1" lang="en-US" altLang="ja-JP" sz="1400" dirty="0"/>
              <a:t>Ⅹ</a:t>
            </a:r>
            <a:r>
              <a:rPr kumimoji="1" lang="ja-JP" altLang="en-US" sz="1400" dirty="0"/>
              <a:t>の原液だった。</a:t>
            </a:r>
            <a:endParaRPr kumimoji="1" lang="en-US" altLang="ja-JP" sz="1400" dirty="0"/>
          </a:p>
          <a:p>
            <a:pPr>
              <a:lnSpc>
                <a:spcPct val="90000"/>
              </a:lnSpc>
            </a:pPr>
            <a:endParaRPr kumimoji="1" lang="en-US" altLang="ja-JP" sz="1400" dirty="0"/>
          </a:p>
          <a:p>
            <a:pPr>
              <a:lnSpc>
                <a:spcPct val="90000"/>
              </a:lnSpc>
            </a:pPr>
            <a:r>
              <a:rPr kumimoji="1" lang="ja-JP" altLang="en-US" sz="1400" dirty="0"/>
              <a:t>長年レジオネラ菌と塩素に苦しんできたため、人体に安全にレジオネラ菌を退治できた事に感動。</a:t>
            </a:r>
            <a:endParaRPr kumimoji="1" lang="en-US" altLang="ja-JP" sz="1400" dirty="0"/>
          </a:p>
          <a:p>
            <a:pPr>
              <a:lnSpc>
                <a:spcPct val="90000"/>
              </a:lnSpc>
            </a:pPr>
            <a:endParaRPr kumimoji="1" lang="en-US" altLang="ja-JP" sz="1400" dirty="0"/>
          </a:p>
          <a:p>
            <a:pPr>
              <a:lnSpc>
                <a:spcPct val="90000"/>
              </a:lnSpc>
            </a:pPr>
            <a:r>
              <a:rPr kumimoji="1" lang="ja-JP" altLang="en-US" sz="1400" dirty="0"/>
              <a:t>お風呂屋から、除カビ専門の施工業者に転向した。</a:t>
            </a:r>
            <a:endParaRPr kumimoji="1" lang="en-US" altLang="ja-JP" sz="1400" dirty="0"/>
          </a:p>
          <a:p>
            <a:pPr>
              <a:lnSpc>
                <a:spcPct val="90000"/>
              </a:lnSpc>
            </a:pPr>
            <a:endParaRPr kumimoji="1" lang="en-US" altLang="ja-JP" sz="1400" dirty="0"/>
          </a:p>
          <a:p>
            <a:pPr>
              <a:lnSpc>
                <a:spcPct val="90000"/>
              </a:lnSpc>
            </a:pPr>
            <a:r>
              <a:rPr kumimoji="1" lang="ja-JP" altLang="en-US" sz="1400" dirty="0"/>
              <a:t>温泉旅館、ホテル、スーパー、飲食店、病院、プール、家畜センターなど、様々な除カビ施工を、</a:t>
            </a:r>
            <a:endParaRPr kumimoji="1" lang="en-US" altLang="ja-JP" sz="1400" dirty="0"/>
          </a:p>
          <a:p>
            <a:pPr>
              <a:lnSpc>
                <a:spcPct val="90000"/>
              </a:lnSpc>
            </a:pPr>
            <a:endParaRPr kumimoji="1" lang="en-US" altLang="ja-JP" sz="1400" dirty="0"/>
          </a:p>
          <a:p>
            <a:pPr>
              <a:lnSpc>
                <a:spcPct val="90000"/>
              </a:lnSpc>
            </a:pPr>
            <a:r>
              <a:rPr kumimoji="1" lang="ja-JP" altLang="en-US" sz="1400" dirty="0"/>
              <a:t>ウィルスフリー</a:t>
            </a:r>
            <a:r>
              <a:rPr kumimoji="1" lang="en-US" altLang="ja-JP" sz="1400" dirty="0"/>
              <a:t>Ⅹ</a:t>
            </a:r>
            <a:r>
              <a:rPr kumimoji="1" lang="ja-JP" altLang="en-US" sz="1400" dirty="0"/>
              <a:t>の原液を使って実践してきた。</a:t>
            </a:r>
            <a:endParaRPr kumimoji="1" lang="en-US" altLang="ja-JP" sz="1400" dirty="0"/>
          </a:p>
          <a:p>
            <a:pPr>
              <a:lnSpc>
                <a:spcPct val="90000"/>
              </a:lnSpc>
            </a:pPr>
            <a:endParaRPr kumimoji="1" lang="en-US" altLang="ja-JP" sz="1400" dirty="0"/>
          </a:p>
          <a:p>
            <a:pPr>
              <a:lnSpc>
                <a:spcPct val="90000"/>
              </a:lnSpc>
            </a:pPr>
            <a:r>
              <a:rPr kumimoji="1" lang="ja-JP" altLang="en-US" sz="1400" dirty="0"/>
              <a:t>いろんな薬剤をつかったが、一番、ウィルスフリー</a:t>
            </a:r>
            <a:r>
              <a:rPr kumimoji="1" lang="en-US" altLang="ja-JP" sz="1400" dirty="0"/>
              <a:t>Ⅹ</a:t>
            </a:r>
            <a:r>
              <a:rPr kumimoji="1" lang="ja-JP" altLang="en-US" sz="1400" dirty="0"/>
              <a:t>が除カビに適しており、成果が高かった。</a:t>
            </a:r>
            <a:endParaRPr kumimoji="1" lang="en-US" altLang="ja-JP" sz="1400" dirty="0"/>
          </a:p>
          <a:p>
            <a:pPr>
              <a:lnSpc>
                <a:spcPct val="90000"/>
              </a:lnSpc>
            </a:pPr>
            <a:endParaRPr kumimoji="1" lang="en-US" altLang="ja-JP" sz="1400" dirty="0"/>
          </a:p>
          <a:p>
            <a:pPr>
              <a:lnSpc>
                <a:spcPct val="90000"/>
              </a:lnSpc>
            </a:pPr>
            <a:r>
              <a:rPr kumimoji="1" lang="ja-JP" altLang="en-US" sz="1400" dirty="0"/>
              <a:t>しかも、人体に安全であった。自然も汚染しない。</a:t>
            </a:r>
            <a:endParaRPr kumimoji="1" lang="en-US" altLang="ja-JP" sz="1400" dirty="0"/>
          </a:p>
          <a:p>
            <a:pPr>
              <a:lnSpc>
                <a:spcPct val="90000"/>
              </a:lnSpc>
            </a:pPr>
            <a:endParaRPr kumimoji="1" lang="en-US" altLang="ja-JP" sz="1400" dirty="0"/>
          </a:p>
          <a:p>
            <a:pPr>
              <a:lnSpc>
                <a:spcPct val="90000"/>
              </a:lnSpc>
            </a:pPr>
            <a:r>
              <a:rPr kumimoji="1" lang="ja-JP" altLang="en-US" sz="1400" dirty="0"/>
              <a:t>除カビで、保証をつけられる会社はめったにない。ジョンソン＆ジョンソンでも、</a:t>
            </a:r>
            <a:r>
              <a:rPr kumimoji="1" lang="en-US" altLang="ja-JP" sz="1400" dirty="0"/>
              <a:t>6</a:t>
            </a:r>
            <a:r>
              <a:rPr kumimoji="1" lang="ja-JP" altLang="en-US" sz="1400" dirty="0"/>
              <a:t>か月まで。</a:t>
            </a:r>
            <a:endParaRPr kumimoji="1" lang="en-US" altLang="ja-JP" sz="1400" dirty="0"/>
          </a:p>
          <a:p>
            <a:pPr>
              <a:lnSpc>
                <a:spcPct val="90000"/>
              </a:lnSpc>
            </a:pPr>
            <a:endParaRPr kumimoji="1" lang="en-US" altLang="ja-JP" sz="1400" dirty="0"/>
          </a:p>
          <a:p>
            <a:pPr>
              <a:lnSpc>
                <a:spcPct val="90000"/>
              </a:lnSpc>
            </a:pPr>
            <a:r>
              <a:rPr kumimoji="1" lang="ja-JP" altLang="en-US" sz="1400" dirty="0"/>
              <a:t>しかし、</a:t>
            </a:r>
            <a:r>
              <a:rPr kumimoji="1" lang="en-US" altLang="ja-JP" sz="1400" dirty="0"/>
              <a:t>M</a:t>
            </a:r>
            <a:r>
              <a:rPr kumimoji="1" lang="ja-JP" altLang="en-US" sz="1400" dirty="0"/>
              <a:t>氏の除カビ施工業務は、</a:t>
            </a:r>
            <a:r>
              <a:rPr kumimoji="1" lang="en-US" altLang="ja-JP" sz="1400" dirty="0"/>
              <a:t>2</a:t>
            </a:r>
            <a:r>
              <a:rPr kumimoji="1" lang="ja-JP" altLang="en-US" sz="1400" dirty="0"/>
              <a:t>年から最大</a:t>
            </a:r>
            <a:r>
              <a:rPr kumimoji="1" lang="en-US" altLang="ja-JP" sz="1400" dirty="0"/>
              <a:t>5</a:t>
            </a:r>
            <a:r>
              <a:rPr kumimoji="1" lang="ja-JP" altLang="en-US" sz="1400" dirty="0"/>
              <a:t>年もの除カビ施工後の品質保証をつけた。</a:t>
            </a:r>
            <a:endParaRPr kumimoji="1" lang="en-US" altLang="ja-JP" sz="1400" dirty="0"/>
          </a:p>
          <a:p>
            <a:pPr>
              <a:lnSpc>
                <a:spcPct val="90000"/>
              </a:lnSpc>
            </a:pPr>
            <a:endParaRPr kumimoji="1" lang="en-US" altLang="ja-JP" sz="1400" dirty="0"/>
          </a:p>
          <a:p>
            <a:pPr>
              <a:lnSpc>
                <a:spcPct val="90000"/>
              </a:lnSpc>
            </a:pPr>
            <a:r>
              <a:rPr kumimoji="1" lang="ja-JP" altLang="en-US" sz="1400" dirty="0"/>
              <a:t>なぜ、これだけ長い間「カビ防止」の品質保証ができたのか？　</a:t>
            </a:r>
            <a:endParaRPr kumimoji="1" lang="en-US" altLang="ja-JP" sz="1400" dirty="0"/>
          </a:p>
          <a:p>
            <a:pPr>
              <a:lnSpc>
                <a:spcPct val="90000"/>
              </a:lnSpc>
            </a:pPr>
            <a:endParaRPr kumimoji="1" lang="en-US" altLang="ja-JP" sz="1400" dirty="0"/>
          </a:p>
          <a:p>
            <a:pPr>
              <a:lnSpc>
                <a:spcPct val="90000"/>
              </a:lnSpc>
            </a:pPr>
            <a:r>
              <a:rPr kumimoji="1" lang="ja-JP" altLang="en-US" sz="1400" dirty="0"/>
              <a:t>それは、ウィルスフリー</a:t>
            </a:r>
            <a:r>
              <a:rPr kumimoji="1" lang="en-US" altLang="ja-JP" sz="1400" dirty="0"/>
              <a:t>Ⅹ</a:t>
            </a:r>
            <a:r>
              <a:rPr kumimoji="1" lang="ja-JP" altLang="en-US" sz="1400" dirty="0"/>
              <a:t>の原液に、高い除カビ効果があり、それをずっと維持できるからだ。</a:t>
            </a:r>
            <a:endParaRPr kumimoji="1" lang="en-US" altLang="ja-JP" sz="1400" dirty="0"/>
          </a:p>
          <a:p>
            <a:pPr>
              <a:lnSpc>
                <a:spcPct val="90000"/>
              </a:lnSpc>
            </a:pPr>
            <a:endParaRPr kumimoji="1" lang="en-US" altLang="ja-JP" sz="1400" dirty="0"/>
          </a:p>
          <a:p>
            <a:pPr>
              <a:lnSpc>
                <a:spcPct val="90000"/>
              </a:lnSpc>
            </a:pPr>
            <a:r>
              <a:rPr kumimoji="1" lang="ja-JP" altLang="en-US" sz="1400" dirty="0"/>
              <a:t>そして、何度も言うが、これだけの除カビ、抗カビができるのに、人体に安全で、健康被害は過去</a:t>
            </a:r>
            <a:r>
              <a:rPr kumimoji="1" lang="en-US" altLang="ja-JP" sz="1400" dirty="0"/>
              <a:t>20</a:t>
            </a:r>
            <a:r>
              <a:rPr kumimoji="1" lang="ja-JP" altLang="en-US" sz="1400" dirty="0"/>
              <a:t>年間</a:t>
            </a:r>
            <a:r>
              <a:rPr kumimoji="1" lang="en-US" altLang="ja-JP" sz="1400" dirty="0"/>
              <a:t>1</a:t>
            </a:r>
            <a:r>
              <a:rPr kumimoji="1" lang="ja-JP" altLang="en-US" sz="1400" dirty="0"/>
              <a:t>度もない。</a:t>
            </a:r>
            <a:endParaRPr kumimoji="1" lang="en-US" altLang="ja-JP" sz="1400" dirty="0"/>
          </a:p>
          <a:p>
            <a:pPr>
              <a:lnSpc>
                <a:spcPct val="90000"/>
              </a:lnSpc>
            </a:pPr>
            <a:endParaRPr kumimoji="1" lang="en-US" altLang="ja-JP" sz="1400" dirty="0"/>
          </a:p>
          <a:p>
            <a:pPr>
              <a:lnSpc>
                <a:spcPct val="90000"/>
              </a:lnSpc>
            </a:pPr>
            <a:r>
              <a:rPr kumimoji="1" lang="en-US" altLang="ja-JP" sz="1400" dirty="0"/>
              <a:t>M</a:t>
            </a:r>
            <a:r>
              <a:rPr kumimoji="1" lang="ja-JP" altLang="en-US" sz="1400" dirty="0"/>
              <a:t>氏は、この原液にほれ込んで、多くの施工を実施してきた。</a:t>
            </a:r>
          </a:p>
        </p:txBody>
      </p:sp>
      <p:pic>
        <p:nvPicPr>
          <p:cNvPr id="4" name="図 3">
            <a:extLst>
              <a:ext uri="{FF2B5EF4-FFF2-40B4-BE49-F238E27FC236}">
                <a16:creationId xmlns:a16="http://schemas.microsoft.com/office/drawing/2014/main" id="{2B545419-91DF-4BA2-8351-9CB6B8F72AA4}"/>
              </a:ext>
            </a:extLst>
          </p:cNvPr>
          <p:cNvPicPr>
            <a:picLocks noChangeAspect="1"/>
          </p:cNvPicPr>
          <p:nvPr/>
        </p:nvPicPr>
        <p:blipFill>
          <a:blip r:embed="rId2"/>
          <a:stretch>
            <a:fillRect/>
          </a:stretch>
        </p:blipFill>
        <p:spPr>
          <a:xfrm>
            <a:off x="9756561" y="404664"/>
            <a:ext cx="2085013" cy="2091109"/>
          </a:xfrm>
          <a:prstGeom prst="rect">
            <a:avLst/>
          </a:prstGeom>
        </p:spPr>
      </p:pic>
      <p:pic>
        <p:nvPicPr>
          <p:cNvPr id="5" name="図 4">
            <a:extLst>
              <a:ext uri="{FF2B5EF4-FFF2-40B4-BE49-F238E27FC236}">
                <a16:creationId xmlns:a16="http://schemas.microsoft.com/office/drawing/2014/main" id="{82723376-B247-43F3-9B9E-BD0D9E7E3ABC}"/>
              </a:ext>
            </a:extLst>
          </p:cNvPr>
          <p:cNvPicPr>
            <a:picLocks noChangeAspect="1"/>
          </p:cNvPicPr>
          <p:nvPr/>
        </p:nvPicPr>
        <p:blipFill>
          <a:blip r:embed="rId3"/>
          <a:stretch>
            <a:fillRect/>
          </a:stretch>
        </p:blipFill>
        <p:spPr>
          <a:xfrm>
            <a:off x="9406780" y="2867583"/>
            <a:ext cx="2508299" cy="2850702"/>
          </a:xfrm>
          <a:prstGeom prst="rect">
            <a:avLst/>
          </a:prstGeom>
        </p:spPr>
      </p:pic>
    </p:spTree>
    <p:extLst>
      <p:ext uri="{BB962C8B-B14F-4D97-AF65-F5344CB8AC3E}">
        <p14:creationId xmlns:p14="http://schemas.microsoft.com/office/powerpoint/2010/main" val="23983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AFBC0-6225-467D-9FC2-3FF848C7FCB2}"/>
              </a:ext>
            </a:extLst>
          </p:cNvPr>
          <p:cNvSpPr>
            <a:spLocks noGrp="1"/>
          </p:cNvSpPr>
          <p:nvPr>
            <p:ph type="title"/>
          </p:nvPr>
        </p:nvSpPr>
        <p:spPr>
          <a:xfrm>
            <a:off x="1341884" y="4797152"/>
            <a:ext cx="10033248" cy="1143000"/>
          </a:xfrm>
        </p:spPr>
        <p:txBody>
          <a:bodyPr>
            <a:normAutofit fontScale="90000"/>
          </a:bodyPr>
          <a:lstStyle/>
          <a:p>
            <a:r>
              <a:rPr kumimoji="1" lang="ja-JP" altLang="en-US" sz="3600" dirty="0"/>
              <a:t>コロナだけでなく、ノロ、インフルエンザ、マース、サーズ、マラリア、鳥インフル、豚コレラなど、致死率が高いウィルス性の疾患や感染病の解決法はこれにつきる！</a:t>
            </a:r>
            <a:br>
              <a:rPr kumimoji="1" lang="en-US" altLang="ja-JP" sz="3600" dirty="0"/>
            </a:br>
            <a:br>
              <a:rPr kumimoji="1" lang="en-US" altLang="ja-JP" sz="3600" dirty="0"/>
            </a:br>
            <a:r>
              <a:rPr kumimoji="1" lang="ja-JP" altLang="en-US" sz="3100" dirty="0"/>
              <a:t>カビを防げるのか、カビ対策ができるのか、否かだ。</a:t>
            </a:r>
            <a:br>
              <a:rPr kumimoji="1" lang="en-US" altLang="ja-JP" sz="3100" dirty="0"/>
            </a:br>
            <a:br>
              <a:rPr kumimoji="1" lang="en-US" altLang="ja-JP" sz="3100" dirty="0"/>
            </a:br>
            <a:r>
              <a:rPr kumimoji="1" lang="ja-JP" altLang="en-US" sz="3100" dirty="0"/>
              <a:t>コロナも、他のウィルスも、カビ菌に繁殖する。</a:t>
            </a:r>
            <a:br>
              <a:rPr kumimoji="1" lang="en-US" altLang="ja-JP" sz="3100" dirty="0"/>
            </a:br>
            <a:br>
              <a:rPr kumimoji="1" lang="en-US" altLang="ja-JP" sz="3100" dirty="0"/>
            </a:br>
            <a:r>
              <a:rPr kumimoji="1" lang="ja-JP" altLang="en-US" sz="3100" dirty="0">
                <a:solidFill>
                  <a:srgbClr val="FF0000"/>
                </a:solidFill>
              </a:rPr>
              <a:t>総合的なウィルス対策のカビに寄生し、繁殖する。</a:t>
            </a:r>
            <a:br>
              <a:rPr kumimoji="1" lang="en-US" altLang="ja-JP" sz="3100" dirty="0">
                <a:solidFill>
                  <a:srgbClr val="FF0000"/>
                </a:solidFill>
              </a:rPr>
            </a:br>
            <a:r>
              <a:rPr kumimoji="1" lang="ja-JP" altLang="en-US" sz="3100" dirty="0">
                <a:solidFill>
                  <a:srgbClr val="FF0000"/>
                </a:solidFill>
              </a:rPr>
              <a:t>よって、真のウィルス対策とは、カビ対策と言える。</a:t>
            </a:r>
          </a:p>
        </p:txBody>
      </p:sp>
      <p:pic>
        <p:nvPicPr>
          <p:cNvPr id="3" name="図 2">
            <a:extLst>
              <a:ext uri="{FF2B5EF4-FFF2-40B4-BE49-F238E27FC236}">
                <a16:creationId xmlns:a16="http://schemas.microsoft.com/office/drawing/2014/main" id="{02973DC2-FAED-413F-B712-B42CEB935A9F}"/>
              </a:ext>
            </a:extLst>
          </p:cNvPr>
          <p:cNvPicPr>
            <a:picLocks noChangeAspect="1"/>
          </p:cNvPicPr>
          <p:nvPr/>
        </p:nvPicPr>
        <p:blipFill>
          <a:blip r:embed="rId2"/>
          <a:stretch>
            <a:fillRect/>
          </a:stretch>
        </p:blipFill>
        <p:spPr>
          <a:xfrm>
            <a:off x="9550796" y="3090119"/>
            <a:ext cx="2232248" cy="1674186"/>
          </a:xfrm>
          <a:prstGeom prst="rect">
            <a:avLst/>
          </a:prstGeom>
        </p:spPr>
      </p:pic>
    </p:spTree>
    <p:extLst>
      <p:ext uri="{BB962C8B-B14F-4D97-AF65-F5344CB8AC3E}">
        <p14:creationId xmlns:p14="http://schemas.microsoft.com/office/powerpoint/2010/main" val="2726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32F7D-35A4-4216-93D8-FE9021810B16}"/>
              </a:ext>
            </a:extLst>
          </p:cNvPr>
          <p:cNvSpPr>
            <a:spLocks noGrp="1"/>
          </p:cNvSpPr>
          <p:nvPr>
            <p:ph type="title"/>
          </p:nvPr>
        </p:nvSpPr>
        <p:spPr>
          <a:xfrm>
            <a:off x="1125860" y="332656"/>
            <a:ext cx="10801200" cy="6912768"/>
          </a:xfrm>
        </p:spPr>
        <p:txBody>
          <a:bodyPr>
            <a:normAutofit fontScale="90000"/>
          </a:bodyPr>
          <a:lstStyle/>
          <a:p>
            <a:r>
              <a:rPr kumimoji="1" lang="ja-JP" altLang="en-US" dirty="0"/>
              <a:t>真のカビ対策ができる除菌剤は、ウィルスフリー</a:t>
            </a:r>
            <a:r>
              <a:rPr kumimoji="1" lang="en-US" altLang="ja-JP" dirty="0"/>
              <a:t>Ⅹ</a:t>
            </a:r>
            <a:r>
              <a:rPr lang="ja-JP" altLang="en-US" dirty="0"/>
              <a:t>！</a:t>
            </a:r>
            <a:br>
              <a:rPr kumimoji="1" lang="en-US" altLang="ja-JP" dirty="0"/>
            </a:br>
            <a:br>
              <a:rPr kumimoji="1" lang="en-US" altLang="ja-JP" dirty="0"/>
            </a:br>
            <a:r>
              <a:rPr kumimoji="1" lang="ja-JP" altLang="en-US" dirty="0"/>
              <a:t>長年の実績がそれを保証。カビに特化しており、カビに強い。</a:t>
            </a:r>
            <a:br>
              <a:rPr kumimoji="1" lang="en-US" altLang="ja-JP" dirty="0"/>
            </a:br>
            <a:br>
              <a:rPr kumimoji="1" lang="en-US" altLang="ja-JP" dirty="0"/>
            </a:br>
            <a:r>
              <a:rPr kumimoji="1" lang="ja-JP" altLang="en-US" dirty="0"/>
              <a:t>元々、コロナより強烈なレジオネラ菌退治のために</a:t>
            </a:r>
            <a:br>
              <a:rPr kumimoji="1" lang="en-US" altLang="ja-JP" dirty="0"/>
            </a:br>
            <a:r>
              <a:rPr kumimoji="1" lang="ja-JP" altLang="en-US" dirty="0"/>
              <a:t>研究開発された処方と技術だから。</a:t>
            </a:r>
            <a:br>
              <a:rPr kumimoji="1" lang="en-US" altLang="ja-JP" dirty="0"/>
            </a:br>
            <a:br>
              <a:rPr kumimoji="1" lang="en-US" altLang="ja-JP" dirty="0"/>
            </a:br>
            <a:r>
              <a:rPr kumimoji="1" lang="ja-JP" altLang="en-US" dirty="0"/>
              <a:t>業者がビル清浄、配管内清浄した後でも、</a:t>
            </a:r>
            <a:br>
              <a:rPr kumimoji="1" lang="en-US" altLang="ja-JP" dirty="0"/>
            </a:br>
            <a:br>
              <a:rPr kumimoji="1" lang="en-US" altLang="ja-JP" dirty="0"/>
            </a:br>
            <a:r>
              <a:rPr kumimoji="1" lang="ja-JP" altLang="en-US" dirty="0"/>
              <a:t>ウィルスフリー</a:t>
            </a:r>
            <a:r>
              <a:rPr kumimoji="1" lang="en-US" altLang="ja-JP" dirty="0"/>
              <a:t>Ⅹ</a:t>
            </a:r>
            <a:r>
              <a:rPr kumimoji="1" lang="ja-JP" altLang="en-US" dirty="0"/>
              <a:t>をつかって清浄すれば、</a:t>
            </a:r>
            <a:br>
              <a:rPr kumimoji="1" lang="en-US" altLang="ja-JP" dirty="0"/>
            </a:br>
            <a:br>
              <a:rPr kumimoji="1" lang="en-US" altLang="ja-JP" dirty="0"/>
            </a:br>
            <a:r>
              <a:rPr kumimoji="1" lang="ja-JP" altLang="en-US" dirty="0"/>
              <a:t>大量のサビ、カビが、ウィルスや菌と一緒にわいて出てくる！</a:t>
            </a:r>
            <a:br>
              <a:rPr kumimoji="1" lang="en-US" altLang="ja-JP" dirty="0"/>
            </a:br>
            <a:br>
              <a:rPr kumimoji="1" lang="en-US" altLang="ja-JP" dirty="0"/>
            </a:br>
            <a:endParaRPr kumimoji="1" lang="ja-JP" altLang="en-US" dirty="0"/>
          </a:p>
        </p:txBody>
      </p:sp>
      <p:pic>
        <p:nvPicPr>
          <p:cNvPr id="3" name="図 2">
            <a:extLst>
              <a:ext uri="{FF2B5EF4-FFF2-40B4-BE49-F238E27FC236}">
                <a16:creationId xmlns:a16="http://schemas.microsoft.com/office/drawing/2014/main" id="{6D1BCD98-E370-4D85-A9D5-331C48B68599}"/>
              </a:ext>
            </a:extLst>
          </p:cNvPr>
          <p:cNvPicPr>
            <a:picLocks noChangeAspect="1"/>
          </p:cNvPicPr>
          <p:nvPr/>
        </p:nvPicPr>
        <p:blipFill>
          <a:blip r:embed="rId2"/>
          <a:stretch>
            <a:fillRect/>
          </a:stretch>
        </p:blipFill>
        <p:spPr>
          <a:xfrm>
            <a:off x="9478788" y="2996952"/>
            <a:ext cx="2085013" cy="2091109"/>
          </a:xfrm>
          <a:prstGeom prst="rect">
            <a:avLst/>
          </a:prstGeom>
        </p:spPr>
      </p:pic>
    </p:spTree>
    <p:extLst>
      <p:ext uri="{BB962C8B-B14F-4D97-AF65-F5344CB8AC3E}">
        <p14:creationId xmlns:p14="http://schemas.microsoft.com/office/powerpoint/2010/main" val="19502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E5913A-62AE-4A10-A4A9-C1570CDBB3A5}"/>
              </a:ext>
            </a:extLst>
          </p:cNvPr>
          <p:cNvSpPr>
            <a:spLocks noGrp="1"/>
          </p:cNvSpPr>
          <p:nvPr>
            <p:ph type="title"/>
          </p:nvPr>
        </p:nvSpPr>
        <p:spPr>
          <a:xfrm>
            <a:off x="1293812" y="5517232"/>
            <a:ext cx="9601200" cy="1143000"/>
          </a:xfrm>
        </p:spPr>
        <p:txBody>
          <a:bodyPr>
            <a:normAutofit fontScale="90000"/>
          </a:bodyPr>
          <a:lstStyle/>
          <a:p>
            <a:r>
              <a:rPr kumimoji="1" lang="ja-JP" altLang="en-US" dirty="0"/>
              <a:t>他の除菌剤にはない特徴。</a:t>
            </a:r>
            <a:br>
              <a:rPr kumimoji="1" lang="en-US" altLang="ja-JP" dirty="0"/>
            </a:br>
            <a:r>
              <a:rPr kumimoji="1" lang="ja-JP" altLang="en-US" dirty="0"/>
              <a:t>なぜ、ウィルスフリー</a:t>
            </a:r>
            <a:r>
              <a:rPr kumimoji="1" lang="en-US" altLang="ja-JP" dirty="0"/>
              <a:t>Ⅹ</a:t>
            </a:r>
            <a:r>
              <a:rPr kumimoji="1" lang="ja-JP" altLang="en-US" dirty="0"/>
              <a:t>を選ぶべきか、その理由。</a:t>
            </a:r>
            <a:br>
              <a:rPr kumimoji="1" lang="en-US" altLang="ja-JP" dirty="0"/>
            </a:br>
            <a:br>
              <a:rPr kumimoji="1" lang="en-US" altLang="ja-JP" dirty="0"/>
            </a:br>
            <a:r>
              <a:rPr kumimoji="1" lang="ja-JP" altLang="en-US" dirty="0"/>
              <a:t>配管内のレジオネラ菌の巣（バイオフィルム）を根こそぎ、きれいに浄化し、除菌する。</a:t>
            </a:r>
            <a:br>
              <a:rPr kumimoji="1" lang="en-US" altLang="ja-JP" dirty="0"/>
            </a:br>
            <a:br>
              <a:rPr kumimoji="1" lang="en-US" altLang="ja-JP" dirty="0"/>
            </a:br>
            <a:r>
              <a:rPr kumimoji="1" lang="ja-JP" altLang="en-US" dirty="0"/>
              <a:t>なのに、近隣の川や大地を汚染しない！</a:t>
            </a:r>
            <a:br>
              <a:rPr kumimoji="1" lang="en-US" altLang="ja-JP" dirty="0"/>
            </a:br>
            <a:r>
              <a:rPr kumimoji="1" lang="ja-JP" altLang="en-US" dirty="0"/>
              <a:t>人体にも安全んで、健康被害も</a:t>
            </a:r>
            <a:r>
              <a:rPr kumimoji="1" lang="en-US" altLang="ja-JP" dirty="0"/>
              <a:t>20</a:t>
            </a:r>
            <a:r>
              <a:rPr kumimoji="1" lang="ja-JP" altLang="en-US" dirty="0"/>
              <a:t>年間一度もない！</a:t>
            </a:r>
            <a:br>
              <a:rPr kumimoji="1" lang="en-US" altLang="ja-JP" dirty="0"/>
            </a:br>
            <a:br>
              <a:rPr kumimoji="1" lang="en-US" altLang="ja-JP" dirty="0"/>
            </a:br>
            <a:r>
              <a:rPr lang="ja-JP" altLang="en-US" dirty="0"/>
              <a:t>人体に安全なのに</a:t>
            </a:r>
            <a:r>
              <a:rPr kumimoji="1" lang="ja-JP" altLang="en-US" dirty="0"/>
              <a:t>、カビを除菌する。</a:t>
            </a:r>
            <a:br>
              <a:rPr kumimoji="1" lang="en-US" altLang="ja-JP" dirty="0"/>
            </a:br>
            <a:r>
              <a:rPr kumimoji="1" lang="ja-JP" altLang="en-US" dirty="0"/>
              <a:t>だから、ほぼすべてのウィルスに圧倒的に強い。</a:t>
            </a:r>
            <a:br>
              <a:rPr kumimoji="1" lang="en-US" altLang="ja-JP" dirty="0"/>
            </a:br>
            <a:br>
              <a:rPr kumimoji="1" lang="en-US" altLang="ja-JP" dirty="0"/>
            </a:br>
            <a:r>
              <a:rPr kumimoji="1" lang="ja-JP" altLang="en-US" dirty="0"/>
              <a:t>それが、ウィルスフリー</a:t>
            </a:r>
            <a:r>
              <a:rPr kumimoji="1" lang="en-US" altLang="ja-JP" dirty="0"/>
              <a:t>Ⅹ</a:t>
            </a:r>
            <a:r>
              <a:rPr kumimoji="1" lang="ja-JP" altLang="en-US" dirty="0"/>
              <a:t>の特徴</a:t>
            </a:r>
          </a:p>
        </p:txBody>
      </p:sp>
      <p:pic>
        <p:nvPicPr>
          <p:cNvPr id="3" name="図 2">
            <a:extLst>
              <a:ext uri="{FF2B5EF4-FFF2-40B4-BE49-F238E27FC236}">
                <a16:creationId xmlns:a16="http://schemas.microsoft.com/office/drawing/2014/main" id="{E88BBFF1-DD44-4283-924E-FD1C81B9365B}"/>
              </a:ext>
            </a:extLst>
          </p:cNvPr>
          <p:cNvPicPr>
            <a:picLocks noChangeAspect="1"/>
          </p:cNvPicPr>
          <p:nvPr/>
        </p:nvPicPr>
        <p:blipFill>
          <a:blip r:embed="rId2"/>
          <a:stretch>
            <a:fillRect/>
          </a:stretch>
        </p:blipFill>
        <p:spPr>
          <a:xfrm>
            <a:off x="9684009" y="5179654"/>
            <a:ext cx="2422005" cy="1497438"/>
          </a:xfrm>
          <a:prstGeom prst="rect">
            <a:avLst/>
          </a:prstGeom>
        </p:spPr>
      </p:pic>
      <p:pic>
        <p:nvPicPr>
          <p:cNvPr id="4" name="図 3">
            <a:extLst>
              <a:ext uri="{FF2B5EF4-FFF2-40B4-BE49-F238E27FC236}">
                <a16:creationId xmlns:a16="http://schemas.microsoft.com/office/drawing/2014/main" id="{7D32C829-666F-4AC8-84FD-012EAF4070C6}"/>
              </a:ext>
            </a:extLst>
          </p:cNvPr>
          <p:cNvPicPr>
            <a:picLocks noChangeAspect="1"/>
          </p:cNvPicPr>
          <p:nvPr/>
        </p:nvPicPr>
        <p:blipFill>
          <a:blip r:embed="rId3"/>
          <a:stretch>
            <a:fillRect/>
          </a:stretch>
        </p:blipFill>
        <p:spPr>
          <a:xfrm>
            <a:off x="10198868" y="-315416"/>
            <a:ext cx="2085013" cy="2091109"/>
          </a:xfrm>
          <a:prstGeom prst="rect">
            <a:avLst/>
          </a:prstGeom>
        </p:spPr>
      </p:pic>
    </p:spTree>
    <p:extLst>
      <p:ext uri="{BB962C8B-B14F-4D97-AF65-F5344CB8AC3E}">
        <p14:creationId xmlns:p14="http://schemas.microsoft.com/office/powerpoint/2010/main" val="2489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319C4-B92F-4CC3-A4D7-30D7EDB9C0D2}"/>
              </a:ext>
            </a:extLst>
          </p:cNvPr>
          <p:cNvSpPr>
            <a:spLocks noGrp="1"/>
          </p:cNvSpPr>
          <p:nvPr>
            <p:ph type="title"/>
          </p:nvPr>
        </p:nvSpPr>
        <p:spPr>
          <a:xfrm>
            <a:off x="1293812" y="116632"/>
            <a:ext cx="10057184" cy="1143000"/>
          </a:xfrm>
        </p:spPr>
        <p:txBody>
          <a:bodyPr>
            <a:normAutofit fontScale="90000"/>
          </a:bodyPr>
          <a:lstStyle/>
          <a:p>
            <a:r>
              <a:rPr kumimoji="1" lang="ja-JP" altLang="en-US" dirty="0"/>
              <a:t>実際に</a:t>
            </a:r>
            <a:r>
              <a:rPr kumimoji="1" lang="en-US" altLang="ja-JP" dirty="0"/>
              <a:t>M</a:t>
            </a:r>
            <a:r>
              <a:rPr kumimoji="1" lang="ja-JP" altLang="en-US" dirty="0"/>
              <a:t>氏は、塩素の代わりに、ウィルスフリーを</a:t>
            </a:r>
            <a:br>
              <a:rPr kumimoji="1" lang="en-US" altLang="ja-JP" dirty="0"/>
            </a:br>
            <a:r>
              <a:rPr kumimoji="1" lang="ja-JP" altLang="en-US" dirty="0"/>
              <a:t>風呂屋として使って、悲願のレジオネラ菌を退治させた！</a:t>
            </a:r>
          </a:p>
        </p:txBody>
      </p:sp>
      <p:sp>
        <p:nvSpPr>
          <p:cNvPr id="3" name="テキスト ボックス 2">
            <a:extLst>
              <a:ext uri="{FF2B5EF4-FFF2-40B4-BE49-F238E27FC236}">
                <a16:creationId xmlns:a16="http://schemas.microsoft.com/office/drawing/2014/main" id="{6B2F38C5-AD07-4024-8FC9-A916F87110E9}"/>
              </a:ext>
            </a:extLst>
          </p:cNvPr>
          <p:cNvSpPr txBox="1"/>
          <p:nvPr/>
        </p:nvSpPr>
        <p:spPr>
          <a:xfrm>
            <a:off x="1413892" y="1412776"/>
            <a:ext cx="10297144" cy="5576911"/>
          </a:xfrm>
          <a:prstGeom prst="rect">
            <a:avLst/>
          </a:prstGeom>
          <a:noFill/>
        </p:spPr>
        <p:txBody>
          <a:bodyPr wrap="square" rtlCol="0">
            <a:spAutoFit/>
          </a:bodyPr>
          <a:lstStyle/>
          <a:p>
            <a:pPr>
              <a:lnSpc>
                <a:spcPct val="90000"/>
              </a:lnSpc>
            </a:pPr>
            <a:r>
              <a:rPr kumimoji="1" lang="ja-JP" altLang="en-US" dirty="0"/>
              <a:t>スーパー銭湯で、大腸菌、とくに、レジオネラ菌対策で、</a:t>
            </a:r>
            <a:endParaRPr kumimoji="1" lang="en-US" altLang="ja-JP" dirty="0"/>
          </a:p>
          <a:p>
            <a:pPr>
              <a:lnSpc>
                <a:spcPct val="90000"/>
              </a:lnSpc>
            </a:pPr>
            <a:r>
              <a:rPr kumimoji="1" lang="ja-JP" altLang="en-US" dirty="0"/>
              <a:t>塩素の代わりに、ウィルスフリーを使ってきた。</a:t>
            </a:r>
            <a:endParaRPr kumimoji="1" lang="en-US" altLang="ja-JP" dirty="0"/>
          </a:p>
          <a:p>
            <a:pPr>
              <a:lnSpc>
                <a:spcPct val="90000"/>
              </a:lnSpc>
            </a:pPr>
            <a:endParaRPr kumimoji="1" lang="en-US" altLang="ja-JP" dirty="0"/>
          </a:p>
          <a:p>
            <a:pPr>
              <a:lnSpc>
                <a:spcPct val="90000"/>
              </a:lnSpc>
            </a:pPr>
            <a:r>
              <a:rPr kumimoji="1" lang="ja-JP" altLang="en-US" dirty="0"/>
              <a:t>その結果、</a:t>
            </a:r>
            <a:endParaRPr kumimoji="1" lang="en-US" altLang="ja-JP" dirty="0"/>
          </a:p>
          <a:p>
            <a:pPr>
              <a:lnSpc>
                <a:spcPct val="90000"/>
              </a:lnSpc>
            </a:pPr>
            <a:endParaRPr kumimoji="1" lang="en-US" altLang="ja-JP" dirty="0"/>
          </a:p>
          <a:p>
            <a:pPr>
              <a:lnSpc>
                <a:spcPct val="90000"/>
              </a:lnSpc>
            </a:pPr>
            <a:r>
              <a:rPr kumimoji="1" lang="ja-JP" altLang="en-US" dirty="0"/>
              <a:t>弟の気管支炎が改善した。自身の目の痛みも改善した。</a:t>
            </a:r>
            <a:endParaRPr kumimoji="1" lang="en-US" altLang="ja-JP" dirty="0"/>
          </a:p>
          <a:p>
            <a:pPr>
              <a:lnSpc>
                <a:spcPct val="90000"/>
              </a:lnSpc>
            </a:pPr>
            <a:endParaRPr kumimoji="1" lang="en-US" altLang="ja-JP" dirty="0"/>
          </a:p>
          <a:p>
            <a:pPr>
              <a:lnSpc>
                <a:spcPct val="90000"/>
              </a:lnSpc>
            </a:pPr>
            <a:r>
              <a:rPr kumimoji="1" lang="ja-JP" altLang="en-US" dirty="0"/>
              <a:t>レジオネラ菌が出なくなった。（感動！）</a:t>
            </a:r>
            <a:endParaRPr kumimoji="1" lang="en-US" altLang="ja-JP" dirty="0"/>
          </a:p>
          <a:p>
            <a:pPr>
              <a:lnSpc>
                <a:spcPct val="90000"/>
              </a:lnSpc>
            </a:pPr>
            <a:endParaRPr kumimoji="1" lang="en-US" altLang="ja-JP" dirty="0"/>
          </a:p>
          <a:p>
            <a:pPr>
              <a:lnSpc>
                <a:spcPct val="90000"/>
              </a:lnSpc>
            </a:pPr>
            <a:r>
              <a:rPr kumimoji="1" lang="ja-JP" altLang="en-US" dirty="0"/>
              <a:t>お湯から塩素臭が消えて、お客様に快適なお風呂を楽しんでもらえた。</a:t>
            </a:r>
            <a:endParaRPr kumimoji="1" lang="en-US" altLang="ja-JP" dirty="0"/>
          </a:p>
          <a:p>
            <a:pPr>
              <a:lnSpc>
                <a:spcPct val="90000"/>
              </a:lnSpc>
            </a:pPr>
            <a:endParaRPr kumimoji="1" lang="en-US" altLang="ja-JP" dirty="0"/>
          </a:p>
          <a:p>
            <a:pPr>
              <a:lnSpc>
                <a:spcPct val="90000"/>
              </a:lnSpc>
            </a:pPr>
            <a:r>
              <a:rPr kumimoji="1" lang="ja-JP" altLang="en-US" dirty="0"/>
              <a:t>ボイラー室が安全になった。気体化した塩素を吸わなくてもよくなった。</a:t>
            </a:r>
            <a:endParaRPr kumimoji="1" lang="en-US" altLang="ja-JP" dirty="0"/>
          </a:p>
          <a:p>
            <a:pPr>
              <a:lnSpc>
                <a:spcPct val="90000"/>
              </a:lnSpc>
            </a:pPr>
            <a:endParaRPr kumimoji="1" lang="en-US" altLang="ja-JP" dirty="0"/>
          </a:p>
          <a:p>
            <a:pPr>
              <a:lnSpc>
                <a:spcPct val="90000"/>
              </a:lnSpc>
            </a:pPr>
            <a:r>
              <a:rPr kumimoji="1" lang="ja-JP" altLang="en-US" dirty="0"/>
              <a:t>近隣の川に、塩素を垂れ流さなくてもよくなったので、自然破壊を止められた。</a:t>
            </a:r>
            <a:endParaRPr kumimoji="1" lang="en-US" altLang="ja-JP" dirty="0"/>
          </a:p>
          <a:p>
            <a:pPr>
              <a:lnSpc>
                <a:spcPct val="90000"/>
              </a:lnSpc>
            </a:pPr>
            <a:endParaRPr kumimoji="1" lang="en-US" altLang="ja-JP" dirty="0"/>
          </a:p>
          <a:p>
            <a:pPr>
              <a:lnSpc>
                <a:spcPct val="90000"/>
              </a:lnSpc>
            </a:pPr>
            <a:r>
              <a:rPr kumimoji="1" lang="ja-JP" altLang="en-US" dirty="0"/>
              <a:t>配管もきれいになっていくし、ろ過機のなかも、きれいに掃除してくれる。</a:t>
            </a:r>
            <a:endParaRPr kumimoji="1" lang="en-US" altLang="ja-JP" dirty="0"/>
          </a:p>
          <a:p>
            <a:pPr>
              <a:lnSpc>
                <a:spcPct val="90000"/>
              </a:lnSpc>
            </a:pPr>
            <a:endParaRPr kumimoji="1" lang="en-US" altLang="ja-JP" dirty="0"/>
          </a:p>
          <a:p>
            <a:pPr>
              <a:lnSpc>
                <a:spcPct val="90000"/>
              </a:lnSpc>
            </a:pPr>
            <a:r>
              <a:rPr kumimoji="1" lang="ja-JP" altLang="en-US" dirty="0"/>
              <a:t>施設の耐久年数も長くなる。</a:t>
            </a:r>
            <a:endParaRPr kumimoji="1" lang="en-US" altLang="ja-JP" dirty="0"/>
          </a:p>
          <a:p>
            <a:pPr>
              <a:lnSpc>
                <a:spcPct val="90000"/>
              </a:lnSpc>
            </a:pPr>
            <a:endParaRPr kumimoji="1" lang="en-US" altLang="ja-JP" dirty="0"/>
          </a:p>
          <a:p>
            <a:pPr>
              <a:lnSpc>
                <a:spcPct val="90000"/>
              </a:lnSpc>
            </a:pPr>
            <a:r>
              <a:rPr kumimoji="1" lang="ja-JP" altLang="en-US" dirty="0"/>
              <a:t>レジオネラ菌によるお客さまの感染の悩みから解放された。</a:t>
            </a:r>
            <a:endParaRPr kumimoji="1" lang="en-US" altLang="ja-JP" dirty="0"/>
          </a:p>
          <a:p>
            <a:pPr>
              <a:lnSpc>
                <a:spcPct val="90000"/>
              </a:lnSpc>
            </a:pPr>
            <a:endParaRPr kumimoji="1" lang="en-US" altLang="ja-JP" dirty="0"/>
          </a:p>
          <a:p>
            <a:pPr>
              <a:lnSpc>
                <a:spcPct val="90000"/>
              </a:lnSpc>
            </a:pPr>
            <a:endParaRPr kumimoji="1" lang="ja-JP" altLang="en-US" dirty="0"/>
          </a:p>
        </p:txBody>
      </p:sp>
      <p:pic>
        <p:nvPicPr>
          <p:cNvPr id="4" name="図 3">
            <a:extLst>
              <a:ext uri="{FF2B5EF4-FFF2-40B4-BE49-F238E27FC236}">
                <a16:creationId xmlns:a16="http://schemas.microsoft.com/office/drawing/2014/main" id="{137BC05A-20FC-4824-B17C-A7E6C81D0A22}"/>
              </a:ext>
            </a:extLst>
          </p:cNvPr>
          <p:cNvPicPr>
            <a:picLocks noChangeAspect="1"/>
          </p:cNvPicPr>
          <p:nvPr/>
        </p:nvPicPr>
        <p:blipFill rotWithShape="1">
          <a:blip r:embed="rId2"/>
          <a:srcRect l="4605" t="41600" r="64311" b="32000"/>
          <a:stretch/>
        </p:blipFill>
        <p:spPr>
          <a:xfrm>
            <a:off x="9850896" y="1412776"/>
            <a:ext cx="2088232" cy="1584176"/>
          </a:xfrm>
          <a:prstGeom prst="rect">
            <a:avLst/>
          </a:prstGeom>
        </p:spPr>
      </p:pic>
      <p:pic>
        <p:nvPicPr>
          <p:cNvPr id="5" name="図 4">
            <a:extLst>
              <a:ext uri="{FF2B5EF4-FFF2-40B4-BE49-F238E27FC236}">
                <a16:creationId xmlns:a16="http://schemas.microsoft.com/office/drawing/2014/main" id="{32344D1B-07B1-4915-B47F-A25D54F7568F}"/>
              </a:ext>
            </a:extLst>
          </p:cNvPr>
          <p:cNvPicPr>
            <a:picLocks noChangeAspect="1"/>
          </p:cNvPicPr>
          <p:nvPr/>
        </p:nvPicPr>
        <p:blipFill rotWithShape="1">
          <a:blip r:embed="rId3"/>
          <a:srcRect l="-1806" t="1660" r="5502" b="24399"/>
          <a:stretch/>
        </p:blipFill>
        <p:spPr>
          <a:xfrm>
            <a:off x="7390556" y="2060848"/>
            <a:ext cx="2664296" cy="1534176"/>
          </a:xfrm>
          <a:prstGeom prst="rect">
            <a:avLst/>
          </a:prstGeom>
        </p:spPr>
      </p:pic>
      <p:pic>
        <p:nvPicPr>
          <p:cNvPr id="6" name="図 5">
            <a:extLst>
              <a:ext uri="{FF2B5EF4-FFF2-40B4-BE49-F238E27FC236}">
                <a16:creationId xmlns:a16="http://schemas.microsoft.com/office/drawing/2014/main" id="{D8119C0B-C83A-4AD9-8D33-8E7F0F4FFF35}"/>
              </a:ext>
            </a:extLst>
          </p:cNvPr>
          <p:cNvPicPr>
            <a:picLocks noChangeAspect="1"/>
          </p:cNvPicPr>
          <p:nvPr/>
        </p:nvPicPr>
        <p:blipFill>
          <a:blip r:embed="rId4"/>
          <a:stretch>
            <a:fillRect/>
          </a:stretch>
        </p:blipFill>
        <p:spPr>
          <a:xfrm>
            <a:off x="10036466" y="4417255"/>
            <a:ext cx="2085013" cy="2091109"/>
          </a:xfrm>
          <a:prstGeom prst="rect">
            <a:avLst/>
          </a:prstGeom>
        </p:spPr>
      </p:pic>
    </p:spTree>
    <p:extLst>
      <p:ext uri="{BB962C8B-B14F-4D97-AF65-F5344CB8AC3E}">
        <p14:creationId xmlns:p14="http://schemas.microsoft.com/office/powerpoint/2010/main" val="217731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4BCF35-3FBF-467F-90F0-1C1091163D20}"/>
              </a:ext>
            </a:extLst>
          </p:cNvPr>
          <p:cNvSpPr>
            <a:spLocks noGrp="1"/>
          </p:cNvSpPr>
          <p:nvPr>
            <p:ph type="title"/>
          </p:nvPr>
        </p:nvSpPr>
        <p:spPr>
          <a:xfrm>
            <a:off x="1701924" y="4869160"/>
            <a:ext cx="9601200" cy="1143000"/>
          </a:xfrm>
        </p:spPr>
        <p:txBody>
          <a:bodyPr>
            <a:normAutofit fontScale="90000"/>
          </a:bodyPr>
          <a:lstStyle/>
          <a:p>
            <a:r>
              <a:rPr kumimoji="1" lang="ja-JP" altLang="en-US" sz="6000" dirty="0">
                <a:solidFill>
                  <a:srgbClr val="FF0000"/>
                </a:solidFill>
              </a:rPr>
              <a:t>栃木県の刑務所が、導入</a:t>
            </a:r>
            <a:br>
              <a:rPr kumimoji="1" lang="en-US" altLang="ja-JP" dirty="0"/>
            </a:br>
            <a:br>
              <a:rPr kumimoji="1" lang="en-US" altLang="ja-JP" dirty="0"/>
            </a:br>
            <a:r>
              <a:rPr kumimoji="1" lang="ja-JP" altLang="en-US" dirty="0"/>
              <a:t>感染防止対策の消毒液として。</a:t>
            </a:r>
            <a:br>
              <a:rPr kumimoji="1" lang="en-US" altLang="ja-JP" dirty="0"/>
            </a:br>
            <a:br>
              <a:rPr kumimoji="1" lang="en-US" altLang="ja-JP" dirty="0"/>
            </a:br>
            <a:br>
              <a:rPr lang="en-US" altLang="ja-JP" dirty="0"/>
            </a:br>
            <a:r>
              <a:rPr lang="ja-JP" altLang="en-US" dirty="0"/>
              <a:t>クリーニング屋の抗菌処理でも普通に使用されている。</a:t>
            </a:r>
            <a:br>
              <a:rPr kumimoji="1" lang="en-US" altLang="ja-JP" dirty="0"/>
            </a:br>
            <a:br>
              <a:rPr kumimoji="1" lang="en-US" altLang="ja-JP" dirty="0"/>
            </a:br>
            <a:r>
              <a:rPr kumimoji="1" lang="ja-JP" altLang="en-US" dirty="0"/>
              <a:t>すでに広く使われ、実績があり、健康被害はない。</a:t>
            </a:r>
            <a:br>
              <a:rPr kumimoji="1" lang="en-US" altLang="ja-JP" dirty="0"/>
            </a:br>
            <a:br>
              <a:rPr kumimoji="1" lang="en-US" altLang="ja-JP" dirty="0"/>
            </a:br>
            <a:r>
              <a:rPr kumimoji="1" lang="ja-JP" altLang="en-US" dirty="0">
                <a:solidFill>
                  <a:srgbClr val="FF0000"/>
                </a:solidFill>
              </a:rPr>
              <a:t>ウィルスフリーの除菌剤は、健康上、何の問題もないと結論付けてよいと思われる。</a:t>
            </a:r>
          </a:p>
        </p:txBody>
      </p:sp>
      <p:pic>
        <p:nvPicPr>
          <p:cNvPr id="4" name="図 3">
            <a:extLst>
              <a:ext uri="{FF2B5EF4-FFF2-40B4-BE49-F238E27FC236}">
                <a16:creationId xmlns:a16="http://schemas.microsoft.com/office/drawing/2014/main" id="{39AF459A-40DB-4C65-90C1-A3286E3AEA81}"/>
              </a:ext>
            </a:extLst>
          </p:cNvPr>
          <p:cNvPicPr>
            <a:picLocks noChangeAspect="1"/>
          </p:cNvPicPr>
          <p:nvPr/>
        </p:nvPicPr>
        <p:blipFill>
          <a:blip r:embed="rId2"/>
          <a:stretch>
            <a:fillRect/>
          </a:stretch>
        </p:blipFill>
        <p:spPr>
          <a:xfrm>
            <a:off x="9272450" y="188640"/>
            <a:ext cx="2085013" cy="2091109"/>
          </a:xfrm>
          <a:prstGeom prst="rect">
            <a:avLst/>
          </a:prstGeom>
        </p:spPr>
      </p:pic>
    </p:spTree>
    <p:extLst>
      <p:ext uri="{BB962C8B-B14F-4D97-AF65-F5344CB8AC3E}">
        <p14:creationId xmlns:p14="http://schemas.microsoft.com/office/powerpoint/2010/main" val="230855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FCD522-4E49-4491-8AE5-C3799F9F8CCB}"/>
              </a:ext>
            </a:extLst>
          </p:cNvPr>
          <p:cNvSpPr>
            <a:spLocks noGrp="1"/>
          </p:cNvSpPr>
          <p:nvPr>
            <p:ph type="title"/>
          </p:nvPr>
        </p:nvSpPr>
        <p:spPr>
          <a:xfrm>
            <a:off x="3214092" y="45959"/>
            <a:ext cx="9601200" cy="1143000"/>
          </a:xfrm>
        </p:spPr>
        <p:txBody>
          <a:bodyPr>
            <a:normAutofit/>
          </a:bodyPr>
          <a:lstStyle/>
          <a:p>
            <a:r>
              <a:rPr kumimoji="1" lang="ja-JP" altLang="en-US" sz="4000" dirty="0"/>
              <a:t>Ｖ</a:t>
            </a:r>
            <a:r>
              <a:rPr kumimoji="1" lang="en-US" altLang="ja-JP" sz="4000" dirty="0"/>
              <a:t>IRUS </a:t>
            </a:r>
            <a:r>
              <a:rPr kumimoji="1" lang="ja-JP" altLang="en-US" sz="4000" dirty="0"/>
              <a:t>Ｆ</a:t>
            </a:r>
            <a:r>
              <a:rPr kumimoji="1" lang="en-US" altLang="ja-JP" sz="4000" dirty="0"/>
              <a:t>REE</a:t>
            </a:r>
            <a:r>
              <a:rPr lang="ja-JP" altLang="en-US" sz="4000" dirty="0"/>
              <a:t>　</a:t>
            </a:r>
            <a:r>
              <a:rPr lang="en-US" altLang="ja-JP" sz="4000" dirty="0"/>
              <a:t>MIST</a:t>
            </a:r>
            <a:r>
              <a:rPr kumimoji="1" lang="ja-JP" altLang="en-US" sz="4000" dirty="0"/>
              <a:t>　</a:t>
            </a:r>
            <a:br>
              <a:rPr kumimoji="1" lang="en-US" altLang="ja-JP" sz="4000" dirty="0"/>
            </a:br>
            <a:r>
              <a:rPr kumimoji="1" lang="ja-JP" altLang="en-US" sz="2700" dirty="0"/>
              <a:t>水を雲にした全身コーティング噴霧器</a:t>
            </a:r>
          </a:p>
        </p:txBody>
      </p:sp>
      <p:sp>
        <p:nvSpPr>
          <p:cNvPr id="3" name="テキスト プレースホルダー 2">
            <a:extLst>
              <a:ext uri="{FF2B5EF4-FFF2-40B4-BE49-F238E27FC236}">
                <a16:creationId xmlns:a16="http://schemas.microsoft.com/office/drawing/2014/main" id="{D7E97238-84AB-475C-BB82-3AC9801BB479}"/>
              </a:ext>
            </a:extLst>
          </p:cNvPr>
          <p:cNvSpPr>
            <a:spLocks noGrp="1"/>
          </p:cNvSpPr>
          <p:nvPr>
            <p:ph type="body" idx="1"/>
          </p:nvPr>
        </p:nvSpPr>
        <p:spPr>
          <a:xfrm>
            <a:off x="4316447" y="1959756"/>
            <a:ext cx="10849271" cy="762001"/>
          </a:xfrm>
        </p:spPr>
        <p:txBody>
          <a:bodyPr/>
          <a:lstStyle/>
          <a:p>
            <a:r>
              <a:rPr kumimoji="1" lang="ja-JP" altLang="en-US" sz="2000" dirty="0"/>
              <a:t>用途に合わせて、デザイン、色、</a:t>
            </a:r>
            <a:endParaRPr kumimoji="1" lang="en-US" altLang="ja-JP" sz="2000" dirty="0"/>
          </a:p>
          <a:p>
            <a:r>
              <a:rPr kumimoji="1" lang="ja-JP" altLang="en-US" sz="2000" dirty="0"/>
              <a:t>サイズ、高さ、オプション機能など、</a:t>
            </a:r>
            <a:endParaRPr kumimoji="1" lang="en-US" altLang="ja-JP" sz="2000" dirty="0"/>
          </a:p>
          <a:p>
            <a:r>
              <a:rPr kumimoji="1" lang="ja-JP" altLang="en-US" sz="2000" dirty="0"/>
              <a:t>お付けできます。</a:t>
            </a:r>
            <a:endParaRPr kumimoji="1" lang="en-US" altLang="ja-JP" sz="2000" dirty="0"/>
          </a:p>
          <a:p>
            <a:endParaRPr lang="en-US" altLang="ja-JP" sz="2000" dirty="0"/>
          </a:p>
          <a:p>
            <a:r>
              <a:rPr kumimoji="1" lang="ja-JP" altLang="en-US" sz="2000" dirty="0"/>
              <a:t>瞬時に感染防止、全身除菌コーティング</a:t>
            </a:r>
          </a:p>
        </p:txBody>
      </p:sp>
      <p:pic>
        <p:nvPicPr>
          <p:cNvPr id="12" name="図 11">
            <a:extLst>
              <a:ext uri="{FF2B5EF4-FFF2-40B4-BE49-F238E27FC236}">
                <a16:creationId xmlns:a16="http://schemas.microsoft.com/office/drawing/2014/main" id="{69DA9117-7FFC-497E-BAF6-077F748A3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572" y="573225"/>
            <a:ext cx="4534802" cy="6263361"/>
          </a:xfrm>
          <a:prstGeom prst="rect">
            <a:avLst/>
          </a:prstGeom>
        </p:spPr>
      </p:pic>
      <p:pic>
        <p:nvPicPr>
          <p:cNvPr id="14" name="図 13">
            <a:extLst>
              <a:ext uri="{FF2B5EF4-FFF2-40B4-BE49-F238E27FC236}">
                <a16:creationId xmlns:a16="http://schemas.microsoft.com/office/drawing/2014/main" id="{F5FC45DC-0FB1-43F2-93DB-83B0548CD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043" y="1425276"/>
            <a:ext cx="3204145" cy="5386765"/>
          </a:xfrm>
          <a:prstGeom prst="rect">
            <a:avLst/>
          </a:prstGeom>
        </p:spPr>
      </p:pic>
      <p:pic>
        <p:nvPicPr>
          <p:cNvPr id="16" name="図 15">
            <a:extLst>
              <a:ext uri="{FF2B5EF4-FFF2-40B4-BE49-F238E27FC236}">
                <a16:creationId xmlns:a16="http://schemas.microsoft.com/office/drawing/2014/main" id="{4EF3CAAB-9C9F-4DBC-AA45-947DAD65B5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447" y="3624609"/>
            <a:ext cx="2088232" cy="2783681"/>
          </a:xfrm>
          <a:prstGeom prst="rect">
            <a:avLst/>
          </a:prstGeom>
        </p:spPr>
      </p:pic>
      <p:pic>
        <p:nvPicPr>
          <p:cNvPr id="18" name="図 17">
            <a:extLst>
              <a:ext uri="{FF2B5EF4-FFF2-40B4-BE49-F238E27FC236}">
                <a16:creationId xmlns:a16="http://schemas.microsoft.com/office/drawing/2014/main" id="{96F5DFD5-5063-439A-B6D9-F34F1166FC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6691" y="4032498"/>
            <a:ext cx="1780243" cy="2373122"/>
          </a:xfrm>
          <a:prstGeom prst="rect">
            <a:avLst/>
          </a:prstGeom>
        </p:spPr>
      </p:pic>
      <p:pic>
        <p:nvPicPr>
          <p:cNvPr id="20" name="図 19">
            <a:extLst>
              <a:ext uri="{FF2B5EF4-FFF2-40B4-BE49-F238E27FC236}">
                <a16:creationId xmlns:a16="http://schemas.microsoft.com/office/drawing/2014/main" id="{3812B111-0A9E-46DA-8EE6-EF5BD2373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40" y="-99392"/>
            <a:ext cx="2088232" cy="2088232"/>
          </a:xfrm>
          <a:prstGeom prst="rect">
            <a:avLst/>
          </a:prstGeom>
        </p:spPr>
      </p:pic>
    </p:spTree>
    <p:extLst>
      <p:ext uri="{BB962C8B-B14F-4D97-AF65-F5344CB8AC3E}">
        <p14:creationId xmlns:p14="http://schemas.microsoft.com/office/powerpoint/2010/main" val="98098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DD150A-46DB-42E6-863B-B09F9FA7B61E}"/>
              </a:ext>
            </a:extLst>
          </p:cNvPr>
          <p:cNvSpPr>
            <a:spLocks noGrp="1"/>
          </p:cNvSpPr>
          <p:nvPr>
            <p:ph type="title"/>
          </p:nvPr>
        </p:nvSpPr>
        <p:spPr>
          <a:xfrm>
            <a:off x="1269876" y="5589240"/>
            <a:ext cx="10774933" cy="1143000"/>
          </a:xfrm>
        </p:spPr>
        <p:txBody>
          <a:bodyPr>
            <a:normAutofit fontScale="90000"/>
          </a:bodyPr>
          <a:lstStyle/>
          <a:p>
            <a:r>
              <a:rPr kumimoji="1" lang="en-US" altLang="ja-JP" sz="6700" dirty="0">
                <a:solidFill>
                  <a:srgbClr val="FF0000"/>
                </a:solidFill>
              </a:rPr>
              <a:t>2008</a:t>
            </a:r>
            <a:r>
              <a:rPr kumimoji="1" lang="ja-JP" altLang="en-US" sz="6700" dirty="0">
                <a:solidFill>
                  <a:srgbClr val="FF0000"/>
                </a:solidFill>
              </a:rPr>
              <a:t>年　鳥インフル発生　</a:t>
            </a:r>
            <a:br>
              <a:rPr kumimoji="1" lang="en-US" altLang="ja-JP" sz="6700" dirty="0">
                <a:solidFill>
                  <a:srgbClr val="FF0000"/>
                </a:solidFill>
              </a:rPr>
            </a:br>
            <a:br>
              <a:rPr kumimoji="1" lang="en-US" altLang="ja-JP" sz="6700" dirty="0">
                <a:solidFill>
                  <a:srgbClr val="FF0000"/>
                </a:solidFill>
              </a:rPr>
            </a:br>
            <a:r>
              <a:rPr kumimoji="1" lang="ja-JP" altLang="en-US" dirty="0"/>
              <a:t>鳥インフルの駆除にも使用された除菌液は、ウィルスフリー</a:t>
            </a:r>
            <a:r>
              <a:rPr kumimoji="1" lang="en-US" altLang="ja-JP" dirty="0"/>
              <a:t>Ⅹ</a:t>
            </a:r>
            <a:br>
              <a:rPr kumimoji="1" lang="en-US" altLang="ja-JP" dirty="0"/>
            </a:br>
            <a:br>
              <a:rPr kumimoji="1" lang="en-US" altLang="ja-JP" dirty="0"/>
            </a:br>
            <a:r>
              <a:rPr kumimoji="1" lang="ja-JP" altLang="en-US" dirty="0"/>
              <a:t>ノロウィルスは、アルコールは効かない。</a:t>
            </a:r>
            <a:br>
              <a:rPr kumimoji="1" lang="en-US" altLang="ja-JP" dirty="0"/>
            </a:br>
            <a:r>
              <a:rPr kumimoji="1" lang="ja-JP" altLang="en-US" dirty="0"/>
              <a:t>ウィルスフリー</a:t>
            </a:r>
            <a:r>
              <a:rPr kumimoji="1" lang="en-US" altLang="ja-JP" dirty="0"/>
              <a:t>Ⅹ</a:t>
            </a:r>
            <a:r>
              <a:rPr kumimoji="1" lang="ja-JP" altLang="en-US" dirty="0"/>
              <a:t>で除菌、駆除するのが正解。</a:t>
            </a:r>
            <a:br>
              <a:rPr kumimoji="1" lang="en-US" altLang="ja-JP" dirty="0"/>
            </a:br>
            <a:br>
              <a:rPr kumimoji="1" lang="en-US" altLang="ja-JP" dirty="0"/>
            </a:br>
            <a:r>
              <a:rPr kumimoji="1" lang="ja-JP" altLang="en-US" dirty="0"/>
              <a:t>しかし、効果がないアルコール消毒をしている・・・</a:t>
            </a:r>
            <a:br>
              <a:rPr kumimoji="1" lang="en-US" altLang="ja-JP" dirty="0"/>
            </a:br>
            <a:br>
              <a:rPr kumimoji="1" lang="en-US" altLang="ja-JP" dirty="0"/>
            </a:br>
            <a:br>
              <a:rPr kumimoji="1" lang="en-US" altLang="ja-JP" dirty="0"/>
            </a:br>
            <a:endParaRPr kumimoji="1" lang="ja-JP" altLang="en-US" dirty="0"/>
          </a:p>
        </p:txBody>
      </p:sp>
      <p:pic>
        <p:nvPicPr>
          <p:cNvPr id="3" name="図 2">
            <a:extLst>
              <a:ext uri="{FF2B5EF4-FFF2-40B4-BE49-F238E27FC236}">
                <a16:creationId xmlns:a16="http://schemas.microsoft.com/office/drawing/2014/main" id="{C98EE8F2-9172-4043-A9E1-D355D6BC8816}"/>
              </a:ext>
            </a:extLst>
          </p:cNvPr>
          <p:cNvPicPr>
            <a:picLocks noChangeAspect="1"/>
          </p:cNvPicPr>
          <p:nvPr/>
        </p:nvPicPr>
        <p:blipFill>
          <a:blip r:embed="rId2"/>
          <a:stretch>
            <a:fillRect/>
          </a:stretch>
        </p:blipFill>
        <p:spPr>
          <a:xfrm>
            <a:off x="9622804" y="2708920"/>
            <a:ext cx="2085013" cy="2091109"/>
          </a:xfrm>
          <a:prstGeom prst="rect">
            <a:avLst/>
          </a:prstGeom>
        </p:spPr>
      </p:pic>
    </p:spTree>
    <p:extLst>
      <p:ext uri="{BB962C8B-B14F-4D97-AF65-F5344CB8AC3E}">
        <p14:creationId xmlns:p14="http://schemas.microsoft.com/office/powerpoint/2010/main" val="252126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3AE6D1B-D20B-419D-80C4-EF03EAD3F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508" y="402204"/>
            <a:ext cx="4589492" cy="6408712"/>
          </a:xfrm>
          <a:prstGeom prst="rect">
            <a:avLst/>
          </a:prstGeom>
        </p:spPr>
      </p:pic>
      <p:pic>
        <p:nvPicPr>
          <p:cNvPr id="8" name="図 7">
            <a:extLst>
              <a:ext uri="{FF2B5EF4-FFF2-40B4-BE49-F238E27FC236}">
                <a16:creationId xmlns:a16="http://schemas.microsoft.com/office/drawing/2014/main" id="{04220F21-79F1-4F18-9625-BD2D3C3FF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29" y="404664"/>
            <a:ext cx="5090064" cy="6408712"/>
          </a:xfrm>
          <a:prstGeom prst="rect">
            <a:avLst/>
          </a:prstGeom>
        </p:spPr>
      </p:pic>
      <p:sp>
        <p:nvSpPr>
          <p:cNvPr id="11" name="テキスト ボックス 10">
            <a:extLst>
              <a:ext uri="{FF2B5EF4-FFF2-40B4-BE49-F238E27FC236}">
                <a16:creationId xmlns:a16="http://schemas.microsoft.com/office/drawing/2014/main" id="{CE6C5163-A068-4B8B-9EA7-3899499DA734}"/>
              </a:ext>
            </a:extLst>
          </p:cNvPr>
          <p:cNvSpPr txBox="1"/>
          <p:nvPr/>
        </p:nvSpPr>
        <p:spPr>
          <a:xfrm>
            <a:off x="1053852" y="44624"/>
            <a:ext cx="5112568" cy="341632"/>
          </a:xfrm>
          <a:prstGeom prst="rect">
            <a:avLst/>
          </a:prstGeom>
          <a:noFill/>
        </p:spPr>
        <p:txBody>
          <a:bodyPr wrap="square" rtlCol="0">
            <a:spAutoFit/>
          </a:bodyPr>
          <a:lstStyle/>
          <a:p>
            <a:pPr>
              <a:lnSpc>
                <a:spcPct val="90000"/>
              </a:lnSpc>
            </a:pPr>
            <a:r>
              <a:rPr kumimoji="1" lang="ja-JP" altLang="en-US" dirty="0"/>
              <a:t>インフルエンザ</a:t>
            </a:r>
            <a:r>
              <a:rPr kumimoji="1" lang="en-US" altLang="ja-JP" dirty="0"/>
              <a:t>【</a:t>
            </a:r>
            <a:r>
              <a:rPr kumimoji="1" lang="ja-JP" altLang="en-US" dirty="0"/>
              <a:t>試験結果</a:t>
            </a:r>
            <a:r>
              <a:rPr kumimoji="1" lang="en-US" altLang="ja-JP" dirty="0"/>
              <a:t>】</a:t>
            </a:r>
            <a:endParaRPr kumimoji="1" lang="ja-JP" altLang="en-US" dirty="0"/>
          </a:p>
        </p:txBody>
      </p:sp>
    </p:spTree>
    <p:extLst>
      <p:ext uri="{BB962C8B-B14F-4D97-AF65-F5344CB8AC3E}">
        <p14:creationId xmlns:p14="http://schemas.microsoft.com/office/powerpoint/2010/main" val="63500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D18868-97C1-4FDF-99D5-6D1D9728F9ED}"/>
              </a:ext>
            </a:extLst>
          </p:cNvPr>
          <p:cNvSpPr>
            <a:spLocks noGrp="1"/>
          </p:cNvSpPr>
          <p:nvPr>
            <p:ph type="title"/>
          </p:nvPr>
        </p:nvSpPr>
        <p:spPr>
          <a:xfrm>
            <a:off x="1773932" y="2708920"/>
            <a:ext cx="9601200" cy="1143000"/>
          </a:xfrm>
        </p:spPr>
        <p:txBody>
          <a:bodyPr>
            <a:normAutofit fontScale="90000"/>
          </a:bodyPr>
          <a:lstStyle/>
          <a:p>
            <a:r>
              <a:rPr kumimoji="1" lang="ja-JP" altLang="en-US" sz="6000" dirty="0"/>
              <a:t>対　比　表</a:t>
            </a:r>
            <a:br>
              <a:rPr kumimoji="1" lang="en-US" altLang="ja-JP" sz="6000" dirty="0"/>
            </a:br>
            <a:r>
              <a:rPr kumimoji="1" lang="ja-JP" altLang="en-US" sz="6000" dirty="0"/>
              <a:t>ウィルスフリー</a:t>
            </a:r>
            <a:r>
              <a:rPr kumimoji="1" lang="en-US" altLang="ja-JP" sz="6000" dirty="0"/>
              <a:t>X</a:t>
            </a:r>
            <a:r>
              <a:rPr kumimoji="1" lang="ja-JP" altLang="en-US" sz="6000" dirty="0"/>
              <a:t>と他除菌液</a:t>
            </a:r>
          </a:p>
        </p:txBody>
      </p:sp>
    </p:spTree>
    <p:extLst>
      <p:ext uri="{BB962C8B-B14F-4D97-AF65-F5344CB8AC3E}">
        <p14:creationId xmlns:p14="http://schemas.microsoft.com/office/powerpoint/2010/main" val="56447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B0099B-E93D-4BE3-BD24-C3F7BA11D7C4}"/>
              </a:ext>
            </a:extLst>
          </p:cNvPr>
          <p:cNvSpPr>
            <a:spLocks noGrp="1"/>
          </p:cNvSpPr>
          <p:nvPr>
            <p:ph type="title"/>
          </p:nvPr>
        </p:nvSpPr>
        <p:spPr>
          <a:xfrm>
            <a:off x="1293813" y="381000"/>
            <a:ext cx="9601200" cy="1027048"/>
          </a:xfrm>
        </p:spPr>
        <p:txBody>
          <a:bodyPr>
            <a:normAutofit/>
          </a:bodyPr>
          <a:lstStyle/>
          <a:p>
            <a:r>
              <a:rPr lang="ja-JP" altLang="en-US" dirty="0"/>
              <a:t>比較表：　人体への安全性・性能・持続力</a:t>
            </a:r>
            <a:endParaRPr kumimoji="1" lang="ja-JP" altLang="en-US" dirty="0"/>
          </a:p>
        </p:txBody>
      </p:sp>
      <p:sp>
        <p:nvSpPr>
          <p:cNvPr id="8" name="正方形/長方形 7">
            <a:extLst>
              <a:ext uri="{FF2B5EF4-FFF2-40B4-BE49-F238E27FC236}">
                <a16:creationId xmlns:a16="http://schemas.microsoft.com/office/drawing/2014/main" id="{18C2B4B5-7639-422B-B141-3445335028FB}"/>
              </a:ext>
            </a:extLst>
          </p:cNvPr>
          <p:cNvSpPr/>
          <p:nvPr/>
        </p:nvSpPr>
        <p:spPr>
          <a:xfrm>
            <a:off x="1293813" y="1988840"/>
            <a:ext cx="10057183" cy="4608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9" name="図 8">
            <a:extLst>
              <a:ext uri="{FF2B5EF4-FFF2-40B4-BE49-F238E27FC236}">
                <a16:creationId xmlns:a16="http://schemas.microsoft.com/office/drawing/2014/main" id="{8835AC98-4EB3-43AF-A03F-A986C217BF46}"/>
              </a:ext>
            </a:extLst>
          </p:cNvPr>
          <p:cNvPicPr>
            <a:picLocks noChangeAspect="1"/>
          </p:cNvPicPr>
          <p:nvPr/>
        </p:nvPicPr>
        <p:blipFill>
          <a:blip r:embed="rId2"/>
          <a:stretch>
            <a:fillRect/>
          </a:stretch>
        </p:blipFill>
        <p:spPr>
          <a:xfrm>
            <a:off x="1701924" y="2265699"/>
            <a:ext cx="9124950" cy="4095750"/>
          </a:xfrm>
          <a:prstGeom prst="rect">
            <a:avLst/>
          </a:prstGeom>
        </p:spPr>
      </p:pic>
      <p:pic>
        <p:nvPicPr>
          <p:cNvPr id="10" name="図 9">
            <a:extLst>
              <a:ext uri="{FF2B5EF4-FFF2-40B4-BE49-F238E27FC236}">
                <a16:creationId xmlns:a16="http://schemas.microsoft.com/office/drawing/2014/main" id="{06B6E857-B982-464E-A0F9-904DC9222373}"/>
              </a:ext>
            </a:extLst>
          </p:cNvPr>
          <p:cNvPicPr>
            <a:picLocks noChangeAspect="1"/>
          </p:cNvPicPr>
          <p:nvPr/>
        </p:nvPicPr>
        <p:blipFill>
          <a:blip r:embed="rId3"/>
          <a:stretch>
            <a:fillRect/>
          </a:stretch>
        </p:blipFill>
        <p:spPr>
          <a:xfrm>
            <a:off x="9262764" y="-30395"/>
            <a:ext cx="1434250" cy="1438443"/>
          </a:xfrm>
          <a:prstGeom prst="rect">
            <a:avLst/>
          </a:prstGeom>
        </p:spPr>
      </p:pic>
      <p:pic>
        <p:nvPicPr>
          <p:cNvPr id="4" name="図 3" descr="ロゴ&#10;&#10;自動的に生成された説明">
            <a:extLst>
              <a:ext uri="{FF2B5EF4-FFF2-40B4-BE49-F238E27FC236}">
                <a16:creationId xmlns:a16="http://schemas.microsoft.com/office/drawing/2014/main" id="{770ECEE7-35A0-4661-A72A-5F210C4F3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6608" y="138111"/>
            <a:ext cx="1628775" cy="1628775"/>
          </a:xfrm>
          <a:prstGeom prst="rect">
            <a:avLst/>
          </a:prstGeom>
        </p:spPr>
      </p:pic>
    </p:spTree>
    <p:extLst>
      <p:ext uri="{BB962C8B-B14F-4D97-AF65-F5344CB8AC3E}">
        <p14:creationId xmlns:p14="http://schemas.microsoft.com/office/powerpoint/2010/main" val="415227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E9D7E6-03A0-44B2-85C5-0D7294EA77CE}"/>
              </a:ext>
            </a:extLst>
          </p:cNvPr>
          <p:cNvSpPr>
            <a:spLocks noGrp="1"/>
          </p:cNvSpPr>
          <p:nvPr>
            <p:ph type="title"/>
          </p:nvPr>
        </p:nvSpPr>
        <p:spPr>
          <a:xfrm>
            <a:off x="1485900" y="5301208"/>
            <a:ext cx="9601200" cy="1143000"/>
          </a:xfrm>
        </p:spPr>
        <p:txBody>
          <a:bodyPr>
            <a:normAutofit fontScale="90000"/>
          </a:bodyPr>
          <a:lstStyle/>
          <a:p>
            <a:r>
              <a:rPr lang="ja-JP" altLang="en-US" sz="3600" dirty="0"/>
              <a:t>ウィルスの根源、配管などの暗部にて大量繁殖する元の巣から根こそぎ浄化し、洗浄して、</a:t>
            </a:r>
            <a:br>
              <a:rPr lang="en-US" altLang="ja-JP" sz="3600" dirty="0"/>
            </a:br>
            <a:br>
              <a:rPr lang="en-US" altLang="ja-JP" sz="3600" dirty="0"/>
            </a:br>
            <a:r>
              <a:rPr lang="ja-JP" altLang="en-US" sz="3600" dirty="0"/>
              <a:t>細菌・ウィルス感染源を根元からたたき、根絶することができる製品は、現在のところ、あまりありません。</a:t>
            </a:r>
            <a:br>
              <a:rPr lang="en-US" altLang="ja-JP" sz="3600" dirty="0"/>
            </a:br>
            <a:br>
              <a:rPr lang="en-US" altLang="ja-JP" sz="3600" dirty="0"/>
            </a:br>
            <a:r>
              <a:rPr lang="ja-JP" altLang="en-US" sz="3600" dirty="0">
                <a:solidFill>
                  <a:srgbClr val="FF0000"/>
                </a:solidFill>
              </a:rPr>
              <a:t>ウィルスフリーシリーズには、それができます。</a:t>
            </a:r>
            <a:br>
              <a:rPr lang="en-US" altLang="ja-JP" sz="3600" dirty="0">
                <a:solidFill>
                  <a:srgbClr val="FF0000"/>
                </a:solidFill>
              </a:rPr>
            </a:br>
            <a:br>
              <a:rPr lang="en-US" altLang="ja-JP" sz="3600" dirty="0">
                <a:solidFill>
                  <a:srgbClr val="FF0000"/>
                </a:solidFill>
              </a:rPr>
            </a:br>
            <a:r>
              <a:rPr lang="ja-JP" altLang="en-US" sz="3600" dirty="0">
                <a:solidFill>
                  <a:srgbClr val="FF0000"/>
                </a:solidFill>
              </a:rPr>
              <a:t>ウィルスを感染源の根源からきれいに浄化し、不活性にできる製品で、これだけ安価なものは、ウィルスフリー</a:t>
            </a:r>
            <a:r>
              <a:rPr lang="en-US" altLang="ja-JP" sz="3600" dirty="0">
                <a:solidFill>
                  <a:srgbClr val="FF0000"/>
                </a:solidFill>
              </a:rPr>
              <a:t>Ⅹ</a:t>
            </a:r>
            <a:r>
              <a:rPr lang="ja-JP" altLang="en-US" sz="3600" dirty="0">
                <a:solidFill>
                  <a:srgbClr val="FF0000"/>
                </a:solidFill>
              </a:rPr>
              <a:t>だけと言えます。</a:t>
            </a:r>
            <a:endParaRPr kumimoji="1" lang="ja-JP" altLang="en-US" dirty="0">
              <a:solidFill>
                <a:srgbClr val="FF0000"/>
              </a:solidFill>
            </a:endParaRPr>
          </a:p>
        </p:txBody>
      </p:sp>
      <p:sp>
        <p:nvSpPr>
          <p:cNvPr id="3" name="テキスト ボックス 2">
            <a:extLst>
              <a:ext uri="{FF2B5EF4-FFF2-40B4-BE49-F238E27FC236}">
                <a16:creationId xmlns:a16="http://schemas.microsoft.com/office/drawing/2014/main" id="{5042B47B-97BA-4CB1-B06C-7F4048AABE0C}"/>
              </a:ext>
            </a:extLst>
          </p:cNvPr>
          <p:cNvSpPr txBox="1"/>
          <p:nvPr/>
        </p:nvSpPr>
        <p:spPr>
          <a:xfrm>
            <a:off x="1485900" y="260648"/>
            <a:ext cx="8712968" cy="480131"/>
          </a:xfrm>
          <a:prstGeom prst="rect">
            <a:avLst/>
          </a:prstGeom>
          <a:noFill/>
        </p:spPr>
        <p:txBody>
          <a:bodyPr wrap="square" rtlCol="0">
            <a:spAutoFit/>
          </a:bodyPr>
          <a:lstStyle/>
          <a:p>
            <a:pPr>
              <a:lnSpc>
                <a:spcPct val="90000"/>
              </a:lnSpc>
            </a:pPr>
            <a:r>
              <a:rPr kumimoji="1" lang="ja-JP" altLang="en-US" sz="2800" dirty="0"/>
              <a:t>他には無い、ウィルスフリー</a:t>
            </a:r>
            <a:r>
              <a:rPr kumimoji="1" lang="en-US" altLang="ja-JP" sz="2800" dirty="0"/>
              <a:t>Ⅹ</a:t>
            </a:r>
            <a:r>
              <a:rPr kumimoji="1" lang="ja-JP" altLang="en-US" sz="2800" dirty="0"/>
              <a:t>の特記すべき点</a:t>
            </a:r>
          </a:p>
        </p:txBody>
      </p:sp>
    </p:spTree>
    <p:extLst>
      <p:ext uri="{BB962C8B-B14F-4D97-AF65-F5344CB8AC3E}">
        <p14:creationId xmlns:p14="http://schemas.microsoft.com/office/powerpoint/2010/main" val="384439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59A385-A59B-447B-836C-69A3256A4C57}"/>
              </a:ext>
            </a:extLst>
          </p:cNvPr>
          <p:cNvSpPr>
            <a:spLocks noGrp="1"/>
          </p:cNvSpPr>
          <p:nvPr>
            <p:ph type="title"/>
          </p:nvPr>
        </p:nvSpPr>
        <p:spPr>
          <a:xfrm>
            <a:off x="1197868" y="5445224"/>
            <a:ext cx="10249272" cy="1143000"/>
          </a:xfrm>
        </p:spPr>
        <p:txBody>
          <a:bodyPr>
            <a:normAutofit fontScale="90000"/>
          </a:bodyPr>
          <a:lstStyle/>
          <a:p>
            <a:r>
              <a:rPr lang="ja-JP" altLang="en-US" sz="3600" dirty="0"/>
              <a:t>病院、手術室、病棟、旅館、温泉や風呂、プール、議員会館、国会、行政機関、ホテル、電車、飛行機、学校などは、ウィルスフリー</a:t>
            </a:r>
            <a:r>
              <a:rPr lang="en-US" altLang="ja-JP" sz="3600" dirty="0"/>
              <a:t>Ⅹ</a:t>
            </a:r>
            <a:r>
              <a:rPr lang="ja-JP" altLang="en-US" sz="3600" dirty="0"/>
              <a:t>による除菌が、経営上、必須</a:t>
            </a:r>
            <a:br>
              <a:rPr lang="en-US" altLang="ja-JP" sz="3600" dirty="0"/>
            </a:br>
            <a:br>
              <a:rPr lang="en-US" altLang="ja-JP" sz="3600" dirty="0"/>
            </a:br>
            <a:r>
              <a:rPr lang="ja-JP" altLang="en-US" sz="2200" dirty="0"/>
              <a:t>これらの場所では特に、感染が起きては困ります。</a:t>
            </a:r>
            <a:br>
              <a:rPr lang="en-US" altLang="ja-JP" sz="2200" dirty="0"/>
            </a:br>
            <a:br>
              <a:rPr lang="en-US" altLang="ja-JP" sz="2200" dirty="0"/>
            </a:br>
            <a:r>
              <a:rPr lang="ja-JP" altLang="en-US" sz="2200" dirty="0"/>
              <a:t>しかし、本当の感染源は、外部からではなく、</a:t>
            </a:r>
            <a:r>
              <a:rPr lang="ja-JP" altLang="en-US" sz="2200" dirty="0">
                <a:solidFill>
                  <a:srgbClr val="FF0000"/>
                </a:solidFill>
              </a:rPr>
              <a:t>院内</a:t>
            </a:r>
            <a:r>
              <a:rPr lang="ja-JP" altLang="en-US" sz="2200" dirty="0"/>
              <a:t>（の配管などのなか）からが多いのです。</a:t>
            </a:r>
            <a:br>
              <a:rPr lang="en-US" altLang="ja-JP" sz="2200" dirty="0"/>
            </a:br>
            <a:br>
              <a:rPr lang="en-US" altLang="ja-JP" sz="2200" dirty="0"/>
            </a:br>
            <a:r>
              <a:rPr lang="ja-JP" altLang="en-US" sz="2200" dirty="0"/>
              <a:t>院内感染は、配管からがメインです。</a:t>
            </a:r>
            <a:br>
              <a:rPr lang="en-US" altLang="ja-JP" sz="2200" dirty="0"/>
            </a:br>
            <a:br>
              <a:rPr lang="en-US" altLang="ja-JP" sz="2200" dirty="0"/>
            </a:br>
            <a:r>
              <a:rPr lang="ja-JP" altLang="en-US" sz="2200" dirty="0"/>
              <a:t>光がない、密室、風通しがないところ、そこにこそ、本当の意味で、恐ろしいウィルスの元がある。</a:t>
            </a:r>
            <a:br>
              <a:rPr lang="en-US" altLang="ja-JP" sz="2200" dirty="0">
                <a:solidFill>
                  <a:srgbClr val="FF0000"/>
                </a:solidFill>
              </a:rPr>
            </a:br>
            <a:br>
              <a:rPr lang="en-US" altLang="ja-JP" dirty="0">
                <a:solidFill>
                  <a:srgbClr val="FF0000"/>
                </a:solidFill>
              </a:rPr>
            </a:br>
            <a:r>
              <a:rPr lang="ja-JP" altLang="en-US" sz="3100" dirty="0">
                <a:solidFill>
                  <a:srgbClr val="FF0000"/>
                </a:solidFill>
              </a:rPr>
              <a:t>そこを除菌できるものが求められてきました。</a:t>
            </a:r>
            <a:br>
              <a:rPr lang="en-US" altLang="ja-JP" sz="3100" dirty="0">
                <a:solidFill>
                  <a:srgbClr val="FF0000"/>
                </a:solidFill>
              </a:rPr>
            </a:br>
            <a:r>
              <a:rPr lang="ja-JP" altLang="en-US" sz="3100" dirty="0">
                <a:solidFill>
                  <a:srgbClr val="FF0000"/>
                </a:solidFill>
              </a:rPr>
              <a:t>しかし、それはめったにありません。</a:t>
            </a:r>
            <a:br>
              <a:rPr lang="en-US" altLang="ja-JP" sz="3100" dirty="0">
                <a:solidFill>
                  <a:srgbClr val="FF0000"/>
                </a:solidFill>
              </a:rPr>
            </a:br>
            <a:br>
              <a:rPr lang="en-US" altLang="ja-JP" sz="3100" dirty="0">
                <a:solidFill>
                  <a:srgbClr val="FF0000"/>
                </a:solidFill>
              </a:rPr>
            </a:br>
            <a:r>
              <a:rPr lang="ja-JP" altLang="en-US" sz="3100" dirty="0">
                <a:solidFill>
                  <a:srgbClr val="FF0000"/>
                </a:solidFill>
              </a:rPr>
              <a:t>それが安全にできる除菌剤は、ウィルスフリー</a:t>
            </a:r>
            <a:r>
              <a:rPr lang="en-US" altLang="ja-JP" sz="3100" dirty="0">
                <a:solidFill>
                  <a:srgbClr val="FF0000"/>
                </a:solidFill>
              </a:rPr>
              <a:t>Ⅹ</a:t>
            </a:r>
            <a:r>
              <a:rPr lang="ja-JP" altLang="en-US" sz="3100" dirty="0">
                <a:solidFill>
                  <a:srgbClr val="FF0000"/>
                </a:solidFill>
              </a:rPr>
              <a:t>だけです。</a:t>
            </a:r>
            <a:endParaRPr kumimoji="1" lang="ja-JP" altLang="en-US" sz="3100" dirty="0"/>
          </a:p>
        </p:txBody>
      </p:sp>
    </p:spTree>
    <p:extLst>
      <p:ext uri="{BB962C8B-B14F-4D97-AF65-F5344CB8AC3E}">
        <p14:creationId xmlns:p14="http://schemas.microsoft.com/office/powerpoint/2010/main" val="20306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6C373A-9A97-449C-B5EE-F514950EC0DA}"/>
              </a:ext>
            </a:extLst>
          </p:cNvPr>
          <p:cNvSpPr>
            <a:spLocks noGrp="1"/>
          </p:cNvSpPr>
          <p:nvPr>
            <p:ph type="title"/>
          </p:nvPr>
        </p:nvSpPr>
        <p:spPr>
          <a:xfrm>
            <a:off x="1341884" y="-28071"/>
            <a:ext cx="9601200" cy="1143000"/>
          </a:xfrm>
        </p:spPr>
        <p:txBody>
          <a:bodyPr/>
          <a:lstStyle/>
          <a:p>
            <a:r>
              <a:rPr kumimoji="1" lang="ja-JP" altLang="en-US" dirty="0"/>
              <a:t>価格面での現状分析</a:t>
            </a:r>
          </a:p>
        </p:txBody>
      </p:sp>
      <p:sp>
        <p:nvSpPr>
          <p:cNvPr id="3" name="テキスト ボックス 2">
            <a:extLst>
              <a:ext uri="{FF2B5EF4-FFF2-40B4-BE49-F238E27FC236}">
                <a16:creationId xmlns:a16="http://schemas.microsoft.com/office/drawing/2014/main" id="{B55A0CF7-DB2D-49FF-906B-ADB59897B591}"/>
              </a:ext>
            </a:extLst>
          </p:cNvPr>
          <p:cNvSpPr txBox="1"/>
          <p:nvPr/>
        </p:nvSpPr>
        <p:spPr>
          <a:xfrm>
            <a:off x="1557908" y="1268760"/>
            <a:ext cx="10009112" cy="6075509"/>
          </a:xfrm>
          <a:prstGeom prst="rect">
            <a:avLst/>
          </a:prstGeom>
          <a:noFill/>
        </p:spPr>
        <p:txBody>
          <a:bodyPr wrap="square" rtlCol="0">
            <a:spAutoFit/>
          </a:bodyPr>
          <a:lstStyle/>
          <a:p>
            <a:pPr>
              <a:lnSpc>
                <a:spcPct val="90000"/>
              </a:lnSpc>
            </a:pPr>
            <a:r>
              <a:rPr lang="ja-JP" altLang="en-US" sz="1800" dirty="0"/>
              <a:t>現状：</a:t>
            </a:r>
            <a:endParaRPr lang="en-US" altLang="ja-JP" sz="1800" dirty="0"/>
          </a:p>
          <a:p>
            <a:pPr>
              <a:lnSpc>
                <a:spcPct val="90000"/>
              </a:lnSpc>
            </a:pPr>
            <a:endParaRPr lang="en-US" altLang="ja-JP" dirty="0"/>
          </a:p>
          <a:p>
            <a:pPr>
              <a:lnSpc>
                <a:spcPct val="90000"/>
              </a:lnSpc>
            </a:pPr>
            <a:r>
              <a:rPr lang="ja-JP" altLang="en-US" sz="1800" dirty="0"/>
              <a:t>アルコール、塩素系、次亜塩素酸、次亜塩素酸ナトリウムなどが主要成分であり、これらは比較的安価です。</a:t>
            </a:r>
            <a:endParaRPr lang="en-US" altLang="ja-JP" sz="1800" dirty="0"/>
          </a:p>
          <a:p>
            <a:pPr>
              <a:lnSpc>
                <a:spcPct val="90000"/>
              </a:lnSpc>
            </a:pPr>
            <a:endParaRPr lang="en-US" altLang="ja-JP" dirty="0"/>
          </a:p>
          <a:p>
            <a:pPr>
              <a:lnSpc>
                <a:spcPct val="90000"/>
              </a:lnSpc>
            </a:pPr>
            <a:r>
              <a:rPr lang="ja-JP" altLang="en-US" sz="1800" dirty="0"/>
              <a:t>しかし、人体への影響とウィルス不活性力を長く維持させる点において、性能が良いとは言えません。</a:t>
            </a:r>
            <a:endParaRPr lang="en-US" altLang="ja-JP" sz="1800" dirty="0"/>
          </a:p>
          <a:p>
            <a:pPr>
              <a:lnSpc>
                <a:spcPct val="90000"/>
              </a:lnSpc>
            </a:pPr>
            <a:endParaRPr lang="en-US" altLang="ja-JP" sz="1800" dirty="0"/>
          </a:p>
          <a:p>
            <a:pPr>
              <a:lnSpc>
                <a:spcPct val="90000"/>
              </a:lnSpc>
            </a:pPr>
            <a:r>
              <a:rPr lang="ja-JP" altLang="en-US" sz="1800" dirty="0"/>
              <a:t>この点をクリアする良品も出ています。</a:t>
            </a:r>
            <a:endParaRPr lang="en-US" altLang="ja-JP" sz="1800" dirty="0"/>
          </a:p>
          <a:p>
            <a:pPr>
              <a:lnSpc>
                <a:spcPct val="90000"/>
              </a:lnSpc>
            </a:pPr>
            <a:endParaRPr lang="en-US" altLang="ja-JP" dirty="0"/>
          </a:p>
          <a:p>
            <a:pPr>
              <a:lnSpc>
                <a:spcPct val="90000"/>
              </a:lnSpc>
            </a:pPr>
            <a:r>
              <a:rPr lang="ja-JP" altLang="en-US" sz="1800" dirty="0"/>
              <a:t>大きく分けて、光触媒の技術、他の化学物質系、天然・非天然のグレープフルーツシード成分、その他です。</a:t>
            </a:r>
            <a:endParaRPr lang="en-US" altLang="ja-JP" sz="1800" dirty="0"/>
          </a:p>
          <a:p>
            <a:pPr>
              <a:lnSpc>
                <a:spcPct val="90000"/>
              </a:lnSpc>
            </a:pPr>
            <a:endParaRPr lang="en-US" altLang="ja-JP" dirty="0"/>
          </a:p>
          <a:p>
            <a:pPr>
              <a:lnSpc>
                <a:spcPct val="90000"/>
              </a:lnSpc>
            </a:pPr>
            <a:r>
              <a:rPr lang="ja-JP" altLang="en-US" sz="1800" dirty="0"/>
              <a:t>しかし、高額です。</a:t>
            </a:r>
            <a:endParaRPr lang="en-US" altLang="ja-JP" sz="1800" dirty="0"/>
          </a:p>
          <a:p>
            <a:pPr>
              <a:lnSpc>
                <a:spcPct val="90000"/>
              </a:lnSpc>
            </a:pPr>
            <a:endParaRPr lang="en-US" altLang="ja-JP" dirty="0"/>
          </a:p>
          <a:p>
            <a:pPr>
              <a:lnSpc>
                <a:spcPct val="90000"/>
              </a:lnSpc>
            </a:pPr>
            <a:r>
              <a:rPr lang="ja-JP" altLang="en-US" sz="1800" dirty="0"/>
              <a:t>家庭用では、ウィルスフリー</a:t>
            </a:r>
            <a:r>
              <a:rPr lang="en-US" altLang="ja-JP" sz="1800" dirty="0"/>
              <a:t>Ⅹ</a:t>
            </a:r>
            <a:r>
              <a:rPr lang="ja-JP" altLang="en-US" sz="1800" dirty="0"/>
              <a:t>の</a:t>
            </a:r>
            <a:r>
              <a:rPr lang="en-US" altLang="ja-JP" sz="1800" dirty="0"/>
              <a:t>5</a:t>
            </a:r>
            <a:r>
              <a:rPr lang="ja-JP" altLang="en-US" sz="1800" dirty="0"/>
              <a:t>倍から、</a:t>
            </a:r>
            <a:r>
              <a:rPr lang="en-US" altLang="ja-JP" sz="1800" dirty="0"/>
              <a:t>10</a:t>
            </a:r>
            <a:r>
              <a:rPr lang="ja-JP" altLang="en-US" sz="1800" dirty="0"/>
              <a:t>倍以上もします。業務用でも高めです。</a:t>
            </a:r>
            <a:endParaRPr lang="en-US" altLang="ja-JP" sz="1800" dirty="0"/>
          </a:p>
          <a:p>
            <a:pPr>
              <a:lnSpc>
                <a:spcPct val="90000"/>
              </a:lnSpc>
            </a:pPr>
            <a:endParaRPr lang="en-US" altLang="ja-JP" dirty="0"/>
          </a:p>
          <a:p>
            <a:pPr>
              <a:lnSpc>
                <a:spcPct val="90000"/>
              </a:lnSpc>
            </a:pPr>
            <a:r>
              <a:rPr lang="ja-JP" altLang="en-US" sz="1800" dirty="0"/>
              <a:t>業務用は毎日必要ですので、これだけ価格の差があり、高いと持続できません。</a:t>
            </a:r>
            <a:endParaRPr lang="en-US" altLang="ja-JP" sz="1800" dirty="0"/>
          </a:p>
          <a:p>
            <a:pPr>
              <a:lnSpc>
                <a:spcPct val="90000"/>
              </a:lnSpc>
            </a:pPr>
            <a:r>
              <a:rPr lang="ja-JP" altLang="en-US" dirty="0"/>
              <a:t>しかし、安いものは、効果効力が低く、人体にも安全とは言えません。</a:t>
            </a:r>
            <a:endParaRPr lang="en-US" altLang="ja-JP" dirty="0"/>
          </a:p>
          <a:p>
            <a:pPr>
              <a:lnSpc>
                <a:spcPct val="90000"/>
              </a:lnSpc>
            </a:pPr>
            <a:endParaRPr lang="en-US" altLang="ja-JP" sz="1800" dirty="0"/>
          </a:p>
          <a:p>
            <a:pPr>
              <a:lnSpc>
                <a:spcPct val="90000"/>
              </a:lnSpc>
            </a:pPr>
            <a:r>
              <a:rPr lang="ja-JP" altLang="en-US" dirty="0"/>
              <a:t>天然のグレープフルーツシードは良いですが、海外から仕入れますし、安定供給ができず、生産は需要に追い付かず、業務用で大量に毎日使用するには、向きません。</a:t>
            </a:r>
            <a:endParaRPr lang="en-US" altLang="ja-JP" sz="1800" dirty="0"/>
          </a:p>
          <a:p>
            <a:pPr>
              <a:lnSpc>
                <a:spcPct val="90000"/>
              </a:lnSpc>
            </a:pPr>
            <a:endParaRPr lang="en-US" altLang="ja-JP" sz="1800" dirty="0"/>
          </a:p>
          <a:p>
            <a:pPr>
              <a:lnSpc>
                <a:spcPct val="90000"/>
              </a:lnSpc>
            </a:pPr>
            <a:endParaRPr kumimoji="1" lang="ja-JP" altLang="en-US" dirty="0"/>
          </a:p>
        </p:txBody>
      </p:sp>
    </p:spTree>
    <p:extLst>
      <p:ext uri="{BB962C8B-B14F-4D97-AF65-F5344CB8AC3E}">
        <p14:creationId xmlns:p14="http://schemas.microsoft.com/office/powerpoint/2010/main" val="127390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99E93-5153-43C4-8EA3-A34CE51E1EE8}"/>
              </a:ext>
            </a:extLst>
          </p:cNvPr>
          <p:cNvSpPr>
            <a:spLocks noGrp="1"/>
          </p:cNvSpPr>
          <p:nvPr>
            <p:ph type="title"/>
          </p:nvPr>
        </p:nvSpPr>
        <p:spPr>
          <a:xfrm>
            <a:off x="1293812" y="5949280"/>
            <a:ext cx="9601200" cy="1143000"/>
          </a:xfrm>
        </p:spPr>
        <p:txBody>
          <a:bodyPr>
            <a:normAutofit fontScale="90000"/>
          </a:bodyPr>
          <a:lstStyle/>
          <a:p>
            <a:pPr>
              <a:lnSpc>
                <a:spcPct val="90000"/>
              </a:lnSpc>
            </a:pPr>
            <a:r>
              <a:rPr lang="ja-JP" altLang="en-US" sz="3600" dirty="0"/>
              <a:t>現状の価格のまとめ：</a:t>
            </a:r>
            <a:br>
              <a:rPr lang="en-US" altLang="ja-JP" sz="3600" dirty="0"/>
            </a:br>
            <a:br>
              <a:rPr lang="en-US" altLang="ja-JP" sz="3600" dirty="0"/>
            </a:br>
            <a:r>
              <a:rPr lang="ja-JP" altLang="en-US" sz="2700" dirty="0"/>
              <a:t>安いもの（アルコール・次亜塩素酸系など）は、効果効能、ウィルス不活性状態を長時間維持すること、人体への影響に疑問が残ります。</a:t>
            </a:r>
            <a:br>
              <a:rPr lang="en-US" altLang="ja-JP" sz="2700" dirty="0"/>
            </a:br>
            <a:br>
              <a:rPr lang="en-US" altLang="ja-JP" sz="2700" dirty="0"/>
            </a:br>
            <a:r>
              <a:rPr lang="ja-JP" altLang="en-US" sz="2700" dirty="0"/>
              <a:t>この点をクリアしたものも一部あります。</a:t>
            </a:r>
            <a:br>
              <a:rPr lang="en-US" altLang="ja-JP" sz="2700" dirty="0"/>
            </a:br>
            <a:r>
              <a:rPr lang="ja-JP" altLang="en-US" sz="2700" dirty="0"/>
              <a:t>しかし、高額で、安定供給や、大量消費や、安定供給、コストの面で、持続可能ではありません。</a:t>
            </a:r>
            <a:br>
              <a:rPr lang="en-US" altLang="ja-JP" sz="2700" dirty="0"/>
            </a:br>
            <a:br>
              <a:rPr lang="en-US" altLang="ja-JP" sz="2700" dirty="0"/>
            </a:br>
            <a:r>
              <a:rPr lang="ja-JP" altLang="en-US" sz="2700" dirty="0"/>
              <a:t>せっかく噴霧器を入れても、薬剤が高額でコストに合わなければ、継続は難しくなります。</a:t>
            </a:r>
            <a:br>
              <a:rPr lang="en-US" altLang="ja-JP" sz="3600" dirty="0"/>
            </a:br>
            <a:br>
              <a:rPr lang="en-US" altLang="ja-JP" sz="3600" dirty="0"/>
            </a:br>
            <a:r>
              <a:rPr lang="ja-JP" altLang="en-US" sz="2700" dirty="0"/>
              <a:t>ほとんどの良質な除菌剤は極めて高額で、持続可能とは言えません。</a:t>
            </a:r>
            <a:br>
              <a:rPr lang="en-US" altLang="ja-JP" sz="2700" dirty="0"/>
            </a:br>
            <a:br>
              <a:rPr lang="en-US" altLang="ja-JP" sz="3600" dirty="0"/>
            </a:br>
            <a:r>
              <a:rPr lang="ja-JP" altLang="en-US" sz="2700" dirty="0"/>
              <a:t>そして、現状、市販されている良質な除菌剤は、たとえ安価になったとしても、ウィルスフリー</a:t>
            </a:r>
            <a:r>
              <a:rPr lang="en-US" altLang="ja-JP" sz="2700" dirty="0"/>
              <a:t>Ⅹ</a:t>
            </a:r>
            <a:r>
              <a:rPr lang="ja-JP" altLang="en-US" sz="2700" dirty="0"/>
              <a:t>のように、ウィルスの根源、配管などの暗部にて大量繁殖する元の巣から根こそぎ浄化し、洗浄して、感染源を根元から防止することができません。</a:t>
            </a:r>
            <a:br>
              <a:rPr kumimoji="1" lang="ja-JP" altLang="en-US" dirty="0"/>
            </a:br>
            <a:endParaRPr kumimoji="1" lang="ja-JP" altLang="en-US" dirty="0"/>
          </a:p>
        </p:txBody>
      </p:sp>
    </p:spTree>
    <p:extLst>
      <p:ext uri="{BB962C8B-B14F-4D97-AF65-F5344CB8AC3E}">
        <p14:creationId xmlns:p14="http://schemas.microsoft.com/office/powerpoint/2010/main" val="40564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C17459-1F9D-4A47-88C7-4A602FA005C1}"/>
              </a:ext>
            </a:extLst>
          </p:cNvPr>
          <p:cNvSpPr>
            <a:spLocks noGrp="1"/>
          </p:cNvSpPr>
          <p:nvPr>
            <p:ph type="title"/>
          </p:nvPr>
        </p:nvSpPr>
        <p:spPr>
          <a:xfrm>
            <a:off x="1293812" y="188640"/>
            <a:ext cx="9601200" cy="1143000"/>
          </a:xfrm>
        </p:spPr>
        <p:txBody>
          <a:bodyPr>
            <a:normAutofit fontScale="90000"/>
          </a:bodyPr>
          <a:lstStyle/>
          <a:p>
            <a:r>
              <a:rPr kumimoji="1" lang="ja-JP" altLang="en-US" dirty="0"/>
              <a:t>現在多く使用されるアルコール除菌剤について</a:t>
            </a:r>
            <a:br>
              <a:rPr kumimoji="1" lang="en-US" altLang="ja-JP" dirty="0"/>
            </a:br>
            <a:r>
              <a:rPr kumimoji="1" lang="ja-JP" altLang="en-US" dirty="0"/>
              <a:t>　　　</a:t>
            </a:r>
            <a:r>
              <a:rPr kumimoji="1" lang="ja-JP" altLang="en-US" dirty="0">
                <a:solidFill>
                  <a:srgbClr val="FF0000"/>
                </a:solidFill>
              </a:rPr>
              <a:t>⇒　実は、カビの原因を施設にばらまいている</a:t>
            </a:r>
          </a:p>
        </p:txBody>
      </p:sp>
      <p:sp>
        <p:nvSpPr>
          <p:cNvPr id="3" name="テキスト ボックス 2">
            <a:extLst>
              <a:ext uri="{FF2B5EF4-FFF2-40B4-BE49-F238E27FC236}">
                <a16:creationId xmlns:a16="http://schemas.microsoft.com/office/drawing/2014/main" id="{A19B2416-CB6F-4DCF-880A-5FBD24E33E9D}"/>
              </a:ext>
            </a:extLst>
          </p:cNvPr>
          <p:cNvSpPr txBox="1"/>
          <p:nvPr/>
        </p:nvSpPr>
        <p:spPr>
          <a:xfrm>
            <a:off x="837828" y="1591302"/>
            <a:ext cx="10513168" cy="5272213"/>
          </a:xfrm>
          <a:prstGeom prst="rect">
            <a:avLst/>
          </a:prstGeom>
          <a:noFill/>
        </p:spPr>
        <p:txBody>
          <a:bodyPr wrap="square" rtlCol="0">
            <a:spAutoFit/>
          </a:bodyPr>
          <a:lstStyle/>
          <a:p>
            <a:pPr>
              <a:lnSpc>
                <a:spcPct val="90000"/>
              </a:lnSpc>
            </a:pPr>
            <a:r>
              <a:rPr kumimoji="1" lang="ja-JP" altLang="en-US" dirty="0"/>
              <a:t>次亜塩素酸や、塩素系の除菌剤については、発がん性なども指摘されており、</a:t>
            </a:r>
            <a:endParaRPr kumimoji="1" lang="en-US" altLang="ja-JP" dirty="0"/>
          </a:p>
          <a:p>
            <a:pPr>
              <a:lnSpc>
                <a:spcPct val="90000"/>
              </a:lnSpc>
            </a:pPr>
            <a:endParaRPr kumimoji="1" lang="en-US" altLang="ja-JP" dirty="0"/>
          </a:p>
          <a:p>
            <a:pPr>
              <a:lnSpc>
                <a:spcPct val="90000"/>
              </a:lnSpc>
            </a:pPr>
            <a:r>
              <a:rPr kumimoji="1" lang="ja-JP" altLang="en-US" dirty="0"/>
              <a:t>厚生省曰く、「危険である」との見解。</a:t>
            </a:r>
            <a:endParaRPr kumimoji="1" lang="en-US" altLang="ja-JP" dirty="0"/>
          </a:p>
          <a:p>
            <a:pPr>
              <a:lnSpc>
                <a:spcPct val="90000"/>
              </a:lnSpc>
            </a:pPr>
            <a:endParaRPr kumimoji="1" lang="en-US" altLang="ja-JP" dirty="0"/>
          </a:p>
          <a:p>
            <a:pPr>
              <a:lnSpc>
                <a:spcPct val="90000"/>
              </a:lnSpc>
            </a:pPr>
            <a:r>
              <a:rPr kumimoji="1" lang="ja-JP" altLang="en-US" dirty="0"/>
              <a:t>さて、現在主流で使われるアルコール消毒液。</a:t>
            </a:r>
            <a:endParaRPr kumimoji="1" lang="en-US" altLang="ja-JP" dirty="0"/>
          </a:p>
          <a:p>
            <a:pPr>
              <a:lnSpc>
                <a:spcPct val="90000"/>
              </a:lnSpc>
            </a:pPr>
            <a:endParaRPr kumimoji="1" lang="en-US" altLang="ja-JP" dirty="0"/>
          </a:p>
          <a:p>
            <a:pPr>
              <a:lnSpc>
                <a:spcPct val="90000"/>
              </a:lnSpc>
            </a:pPr>
            <a:r>
              <a:rPr kumimoji="1" lang="ja-JP" altLang="en-US" dirty="0"/>
              <a:t>この原料の大半は、食用アルコール。（トウモロコシ、芋系などから抽出）</a:t>
            </a:r>
            <a:endParaRPr kumimoji="1" lang="en-US" altLang="ja-JP" dirty="0"/>
          </a:p>
          <a:p>
            <a:pPr>
              <a:lnSpc>
                <a:spcPct val="90000"/>
              </a:lnSpc>
            </a:pPr>
            <a:endParaRPr kumimoji="1" lang="en-US" altLang="ja-JP" dirty="0"/>
          </a:p>
          <a:p>
            <a:pPr>
              <a:lnSpc>
                <a:spcPct val="90000"/>
              </a:lnSpc>
            </a:pPr>
            <a:r>
              <a:rPr kumimoji="1" lang="ja-JP" altLang="en-US" dirty="0"/>
              <a:t>これは、実は、カビ菌の餌です。</a:t>
            </a:r>
            <a:endParaRPr kumimoji="1" lang="en-US" altLang="ja-JP" dirty="0"/>
          </a:p>
          <a:p>
            <a:pPr>
              <a:lnSpc>
                <a:spcPct val="90000"/>
              </a:lnSpc>
            </a:pPr>
            <a:endParaRPr kumimoji="1" lang="en-US" altLang="ja-JP" dirty="0"/>
          </a:p>
          <a:p>
            <a:pPr>
              <a:lnSpc>
                <a:spcPct val="90000"/>
              </a:lnSpc>
            </a:pPr>
            <a:r>
              <a:rPr kumimoji="1" lang="ja-JP" altLang="en-US" sz="2800" dirty="0">
                <a:solidFill>
                  <a:srgbClr val="FF0000"/>
                </a:solidFill>
              </a:rPr>
              <a:t>現在の食料アルコールが、蒸発して、気体化し、天井に張り付く</a:t>
            </a:r>
            <a:endParaRPr kumimoji="1" lang="en-US" altLang="ja-JP" sz="2800" dirty="0">
              <a:solidFill>
                <a:srgbClr val="FF0000"/>
              </a:solidFill>
            </a:endParaRPr>
          </a:p>
          <a:p>
            <a:pPr>
              <a:lnSpc>
                <a:spcPct val="90000"/>
              </a:lnSpc>
            </a:pPr>
            <a:endParaRPr kumimoji="1" lang="en-US" altLang="ja-JP" sz="2800" dirty="0">
              <a:solidFill>
                <a:srgbClr val="FF0000"/>
              </a:solidFill>
            </a:endParaRPr>
          </a:p>
          <a:p>
            <a:pPr>
              <a:lnSpc>
                <a:spcPct val="90000"/>
              </a:lnSpc>
            </a:pPr>
            <a:r>
              <a:rPr kumimoji="1" lang="ja-JP" altLang="en-US" sz="2800" dirty="0">
                <a:solidFill>
                  <a:srgbClr val="FF0000"/>
                </a:solidFill>
              </a:rPr>
              <a:t>風呂屋の天井がカビだらけなのと同様に、カビをつくる</a:t>
            </a:r>
            <a:endParaRPr kumimoji="1" lang="en-US" altLang="ja-JP" sz="2800" dirty="0">
              <a:solidFill>
                <a:srgbClr val="FF0000"/>
              </a:solidFill>
            </a:endParaRPr>
          </a:p>
          <a:p>
            <a:pPr>
              <a:lnSpc>
                <a:spcPct val="90000"/>
              </a:lnSpc>
            </a:pPr>
            <a:endParaRPr kumimoji="1" lang="en-US" altLang="ja-JP" sz="2800" dirty="0">
              <a:solidFill>
                <a:srgbClr val="FF0000"/>
              </a:solidFill>
            </a:endParaRPr>
          </a:p>
          <a:p>
            <a:pPr>
              <a:lnSpc>
                <a:spcPct val="90000"/>
              </a:lnSpc>
            </a:pPr>
            <a:r>
              <a:rPr kumimoji="1" lang="ja-JP" altLang="en-US" dirty="0"/>
              <a:t>現在のアルコール消毒多発で、施設には、気体化したアルコールが充満している。</a:t>
            </a:r>
            <a:endParaRPr kumimoji="1" lang="en-US" altLang="ja-JP" dirty="0"/>
          </a:p>
          <a:p>
            <a:pPr>
              <a:lnSpc>
                <a:spcPct val="90000"/>
              </a:lnSpc>
            </a:pPr>
            <a:r>
              <a:rPr kumimoji="1" lang="ja-JP" altLang="en-US" dirty="0"/>
              <a:t>いずれ、アルコールを使いすぎると、カビを呼び寄せているので、</a:t>
            </a:r>
            <a:endParaRPr kumimoji="1" lang="en-US" altLang="ja-JP" dirty="0"/>
          </a:p>
          <a:p>
            <a:pPr>
              <a:lnSpc>
                <a:spcPct val="90000"/>
              </a:lnSpc>
            </a:pPr>
            <a:endParaRPr kumimoji="1" lang="en-US" altLang="ja-JP" dirty="0"/>
          </a:p>
          <a:p>
            <a:pPr>
              <a:lnSpc>
                <a:spcPct val="90000"/>
              </a:lnSpc>
            </a:pPr>
            <a:r>
              <a:rPr kumimoji="1" lang="ja-JP" altLang="en-US" sz="2800" dirty="0">
                <a:solidFill>
                  <a:srgbClr val="FF0000"/>
                </a:solidFill>
              </a:rPr>
              <a:t>カビが多く発生していきます。</a:t>
            </a:r>
          </a:p>
        </p:txBody>
      </p:sp>
      <p:pic>
        <p:nvPicPr>
          <p:cNvPr id="4" name="図 3">
            <a:extLst>
              <a:ext uri="{FF2B5EF4-FFF2-40B4-BE49-F238E27FC236}">
                <a16:creationId xmlns:a16="http://schemas.microsoft.com/office/drawing/2014/main" id="{F5A384ED-4E0E-4C7B-9465-461AF4796A40}"/>
              </a:ext>
            </a:extLst>
          </p:cNvPr>
          <p:cNvPicPr>
            <a:picLocks noChangeAspect="1"/>
          </p:cNvPicPr>
          <p:nvPr/>
        </p:nvPicPr>
        <p:blipFill>
          <a:blip r:embed="rId2"/>
          <a:stretch>
            <a:fillRect/>
          </a:stretch>
        </p:blipFill>
        <p:spPr>
          <a:xfrm>
            <a:off x="9334772" y="1685925"/>
            <a:ext cx="2619375" cy="1743075"/>
          </a:xfrm>
          <a:prstGeom prst="rect">
            <a:avLst/>
          </a:prstGeom>
        </p:spPr>
      </p:pic>
      <p:pic>
        <p:nvPicPr>
          <p:cNvPr id="5" name="図 4">
            <a:extLst>
              <a:ext uri="{FF2B5EF4-FFF2-40B4-BE49-F238E27FC236}">
                <a16:creationId xmlns:a16="http://schemas.microsoft.com/office/drawing/2014/main" id="{01B3FE8F-BADD-4CE6-A1E9-24D7F6F2EBA8}"/>
              </a:ext>
            </a:extLst>
          </p:cNvPr>
          <p:cNvPicPr>
            <a:picLocks noChangeAspect="1"/>
          </p:cNvPicPr>
          <p:nvPr/>
        </p:nvPicPr>
        <p:blipFill>
          <a:blip r:embed="rId3"/>
          <a:stretch>
            <a:fillRect/>
          </a:stretch>
        </p:blipFill>
        <p:spPr>
          <a:xfrm>
            <a:off x="10267955" y="108368"/>
            <a:ext cx="1667127" cy="1508750"/>
          </a:xfrm>
          <a:prstGeom prst="rect">
            <a:avLst/>
          </a:prstGeom>
        </p:spPr>
      </p:pic>
      <p:pic>
        <p:nvPicPr>
          <p:cNvPr id="6" name="図 5">
            <a:extLst>
              <a:ext uri="{FF2B5EF4-FFF2-40B4-BE49-F238E27FC236}">
                <a16:creationId xmlns:a16="http://schemas.microsoft.com/office/drawing/2014/main" id="{4E260877-0E06-44F1-9450-46F88EC15166}"/>
              </a:ext>
            </a:extLst>
          </p:cNvPr>
          <p:cNvPicPr>
            <a:picLocks noChangeAspect="1"/>
          </p:cNvPicPr>
          <p:nvPr/>
        </p:nvPicPr>
        <p:blipFill>
          <a:blip r:embed="rId4"/>
          <a:stretch>
            <a:fillRect/>
          </a:stretch>
        </p:blipFill>
        <p:spPr>
          <a:xfrm>
            <a:off x="9910836" y="5182819"/>
            <a:ext cx="2089083" cy="1566813"/>
          </a:xfrm>
          <a:prstGeom prst="rect">
            <a:avLst/>
          </a:prstGeom>
        </p:spPr>
      </p:pic>
    </p:spTree>
    <p:extLst>
      <p:ext uri="{BB962C8B-B14F-4D97-AF65-F5344CB8AC3E}">
        <p14:creationId xmlns:p14="http://schemas.microsoft.com/office/powerpoint/2010/main" val="261657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BAF42-5302-4D99-99F2-57DAFE791F2F}"/>
              </a:ext>
            </a:extLst>
          </p:cNvPr>
          <p:cNvSpPr>
            <a:spLocks noGrp="1"/>
          </p:cNvSpPr>
          <p:nvPr>
            <p:ph type="title"/>
          </p:nvPr>
        </p:nvSpPr>
        <p:spPr>
          <a:xfrm>
            <a:off x="1293812" y="-2904"/>
            <a:ext cx="9601200" cy="1143000"/>
          </a:xfrm>
        </p:spPr>
        <p:txBody>
          <a:bodyPr>
            <a:normAutofit fontScale="90000"/>
          </a:bodyPr>
          <a:lstStyle/>
          <a:p>
            <a:r>
              <a:rPr kumimoji="1" lang="ja-JP" altLang="en-US" dirty="0"/>
              <a:t>光触媒系で使用される酸化チタン（鉱物）について</a:t>
            </a:r>
          </a:p>
        </p:txBody>
      </p:sp>
      <p:sp>
        <p:nvSpPr>
          <p:cNvPr id="3" name="テキスト ボックス 2">
            <a:extLst>
              <a:ext uri="{FF2B5EF4-FFF2-40B4-BE49-F238E27FC236}">
                <a16:creationId xmlns:a16="http://schemas.microsoft.com/office/drawing/2014/main" id="{8D6D40BB-5097-43E5-82D3-565AF29B691B}"/>
              </a:ext>
            </a:extLst>
          </p:cNvPr>
          <p:cNvSpPr txBox="1"/>
          <p:nvPr/>
        </p:nvSpPr>
        <p:spPr>
          <a:xfrm>
            <a:off x="1485900" y="1988840"/>
            <a:ext cx="9649072" cy="4464496"/>
          </a:xfrm>
          <a:prstGeom prst="rect">
            <a:avLst/>
          </a:prstGeom>
          <a:noFill/>
        </p:spPr>
        <p:txBody>
          <a:bodyPr wrap="square" rtlCol="0">
            <a:spAutoFit/>
          </a:bodyPr>
          <a:lstStyle/>
          <a:p>
            <a:pPr>
              <a:lnSpc>
                <a:spcPct val="90000"/>
              </a:lnSpc>
            </a:pPr>
            <a:endParaRPr kumimoji="1" lang="ja-JP" altLang="en-US" dirty="0"/>
          </a:p>
        </p:txBody>
      </p:sp>
      <p:sp>
        <p:nvSpPr>
          <p:cNvPr id="7" name="テキスト ボックス 6">
            <a:extLst>
              <a:ext uri="{FF2B5EF4-FFF2-40B4-BE49-F238E27FC236}">
                <a16:creationId xmlns:a16="http://schemas.microsoft.com/office/drawing/2014/main" id="{EA22C1B3-3126-441F-A192-17599D74D74A}"/>
              </a:ext>
            </a:extLst>
          </p:cNvPr>
          <p:cNvSpPr txBox="1"/>
          <p:nvPr/>
        </p:nvSpPr>
        <p:spPr>
          <a:xfrm>
            <a:off x="1485900" y="1412776"/>
            <a:ext cx="9217025" cy="5078313"/>
          </a:xfrm>
          <a:prstGeom prst="rect">
            <a:avLst/>
          </a:prstGeom>
          <a:noFill/>
        </p:spPr>
        <p:txBody>
          <a:bodyPr wrap="square" rtlCol="0">
            <a:spAutoFit/>
          </a:bodyPr>
          <a:lstStyle/>
          <a:p>
            <a:pPr>
              <a:lnSpc>
                <a:spcPct val="90000"/>
              </a:lnSpc>
            </a:pPr>
            <a:r>
              <a:rPr kumimoji="1" lang="ja-JP" altLang="en-US" dirty="0"/>
              <a:t>酸化鉱物の一種であるチタン鉄鉱（学名：</a:t>
            </a:r>
            <a:r>
              <a:rPr kumimoji="1" lang="en-US" altLang="ja-JP" dirty="0"/>
              <a:t>ilmenite</a:t>
            </a:r>
            <a:r>
              <a:rPr kumimoji="1" lang="ja-JP" altLang="en-US" dirty="0"/>
              <a:t>）を細かく粉砕して得られる不溶性のチタン酸化物（無機化合物：白色顔料）です。</a:t>
            </a:r>
          </a:p>
          <a:p>
            <a:pPr>
              <a:lnSpc>
                <a:spcPct val="90000"/>
              </a:lnSpc>
            </a:pPr>
            <a:endParaRPr kumimoji="1" lang="ja-JP" altLang="en-US" dirty="0"/>
          </a:p>
          <a:p>
            <a:pPr>
              <a:lnSpc>
                <a:spcPct val="90000"/>
              </a:lnSpc>
            </a:pPr>
            <a:r>
              <a:rPr kumimoji="1" lang="ja-JP" altLang="en-US" dirty="0"/>
              <a:t>工業用に使用される酸化チタンの結晶構造には、</a:t>
            </a:r>
          </a:p>
          <a:p>
            <a:pPr>
              <a:lnSpc>
                <a:spcPct val="90000"/>
              </a:lnSpc>
            </a:pPr>
            <a:endParaRPr kumimoji="1" lang="ja-JP" altLang="en-US" dirty="0"/>
          </a:p>
          <a:p>
            <a:pPr>
              <a:lnSpc>
                <a:spcPct val="90000"/>
              </a:lnSpc>
            </a:pPr>
            <a:r>
              <a:rPr kumimoji="1" lang="ja-JP" altLang="en-US" dirty="0"/>
              <a:t>ルチル型（</a:t>
            </a:r>
            <a:r>
              <a:rPr kumimoji="1" lang="en-US" altLang="ja-JP" dirty="0"/>
              <a:t>Rutile:</a:t>
            </a:r>
            <a:r>
              <a:rPr kumimoji="1" lang="ja-JP" altLang="en-US" dirty="0"/>
              <a:t>金紅石）</a:t>
            </a:r>
          </a:p>
          <a:p>
            <a:pPr>
              <a:lnSpc>
                <a:spcPct val="90000"/>
              </a:lnSpc>
            </a:pPr>
            <a:r>
              <a:rPr kumimoji="1" lang="ja-JP" altLang="en-US" dirty="0"/>
              <a:t>アナターゼ型（</a:t>
            </a:r>
            <a:r>
              <a:rPr kumimoji="1" lang="en-US" altLang="ja-JP" dirty="0"/>
              <a:t>Anatase</a:t>
            </a:r>
            <a:r>
              <a:rPr kumimoji="1" lang="ja-JP" altLang="en-US" dirty="0"/>
              <a:t>：鋭錐石）</a:t>
            </a:r>
          </a:p>
          <a:p>
            <a:pPr>
              <a:lnSpc>
                <a:spcPct val="90000"/>
              </a:lnSpc>
            </a:pPr>
            <a:r>
              <a:rPr kumimoji="1" lang="ja-JP" altLang="en-US" dirty="0"/>
              <a:t>この</a:t>
            </a:r>
            <a:r>
              <a:rPr kumimoji="1" lang="en-US" altLang="ja-JP" dirty="0"/>
              <a:t>2</a:t>
            </a:r>
            <a:r>
              <a:rPr kumimoji="1" lang="ja-JP" altLang="en-US" dirty="0"/>
              <a:t>種の形態があり、酸化チタンの物性は、</a:t>
            </a:r>
          </a:p>
          <a:p>
            <a:pPr>
              <a:lnSpc>
                <a:spcPct val="90000"/>
              </a:lnSpc>
            </a:pPr>
            <a:endParaRPr kumimoji="1" lang="ja-JP" altLang="en-US" dirty="0"/>
          </a:p>
          <a:p>
            <a:pPr>
              <a:lnSpc>
                <a:spcPct val="90000"/>
              </a:lnSpc>
            </a:pPr>
            <a:r>
              <a:rPr kumimoji="1" lang="ja-JP" altLang="en-US" dirty="0"/>
              <a:t>分子量	屈折率</a:t>
            </a:r>
          </a:p>
          <a:p>
            <a:pPr>
              <a:lnSpc>
                <a:spcPct val="90000"/>
              </a:lnSpc>
            </a:pPr>
            <a:r>
              <a:rPr kumimoji="1" lang="ja-JP" altLang="en-US" dirty="0"/>
              <a:t>ルチル型	アナターゼ型</a:t>
            </a:r>
          </a:p>
          <a:p>
            <a:pPr>
              <a:lnSpc>
                <a:spcPct val="90000"/>
              </a:lnSpc>
            </a:pPr>
            <a:r>
              <a:rPr kumimoji="1" lang="en-US" altLang="ja-JP" dirty="0"/>
              <a:t>79.87	2.72	2.52</a:t>
            </a:r>
          </a:p>
          <a:p>
            <a:pPr>
              <a:lnSpc>
                <a:spcPct val="90000"/>
              </a:lnSpc>
            </a:pPr>
            <a:r>
              <a:rPr kumimoji="1" lang="ja-JP" altLang="en-US" dirty="0"/>
              <a:t>このように記載されています（文献</a:t>
            </a:r>
            <a:r>
              <a:rPr kumimoji="1" lang="en-US" altLang="ja-JP" dirty="0"/>
              <a:t>13:1993</a:t>
            </a:r>
            <a:r>
              <a:rPr kumimoji="1" lang="ja-JP" altLang="en-US" dirty="0"/>
              <a:t>）。</a:t>
            </a:r>
          </a:p>
          <a:p>
            <a:pPr>
              <a:lnSpc>
                <a:spcPct val="90000"/>
              </a:lnSpc>
            </a:pPr>
            <a:endParaRPr kumimoji="1" lang="ja-JP" altLang="en-US" dirty="0"/>
          </a:p>
          <a:p>
            <a:pPr>
              <a:lnSpc>
                <a:spcPct val="90000"/>
              </a:lnSpc>
            </a:pPr>
            <a:r>
              <a:rPr kumimoji="1" lang="ja-JP" altLang="en-US" dirty="0"/>
              <a:t>無機顔料における光学的性質の第一因子は屈折率であり、屈折率が大きいほど表面反射が大きくなり、隠蔽力は増加します</a:t>
            </a:r>
            <a:r>
              <a:rPr kumimoji="1" lang="en-US" altLang="ja-JP" dirty="0"/>
              <a:t>(∗1)</a:t>
            </a:r>
            <a:r>
              <a:rPr kumimoji="1" lang="ja-JP" altLang="en-US" dirty="0"/>
              <a:t>（文献</a:t>
            </a:r>
            <a:r>
              <a:rPr kumimoji="1" lang="en-US" altLang="ja-JP" dirty="0"/>
              <a:t>14:2006</a:t>
            </a:r>
            <a:r>
              <a:rPr kumimoji="1" lang="ja-JP" altLang="en-US" dirty="0"/>
              <a:t>）。</a:t>
            </a:r>
          </a:p>
          <a:p>
            <a:pPr>
              <a:lnSpc>
                <a:spcPct val="90000"/>
              </a:lnSpc>
            </a:pPr>
            <a:endParaRPr kumimoji="1" lang="ja-JP" altLang="en-US" dirty="0"/>
          </a:p>
          <a:p>
            <a:pPr>
              <a:lnSpc>
                <a:spcPct val="90000"/>
              </a:lnSpc>
            </a:pPr>
            <a:r>
              <a:rPr kumimoji="1" lang="ja-JP" altLang="en-US" dirty="0"/>
              <a:t>∗</a:t>
            </a:r>
            <a:r>
              <a:rPr kumimoji="1" lang="en-US" altLang="ja-JP" dirty="0"/>
              <a:t>1 </a:t>
            </a:r>
            <a:r>
              <a:rPr kumimoji="1" lang="ja-JP" altLang="en-US" dirty="0"/>
              <a:t>酸化チタンの屈折率は、化粧品に用いられる無機顔料の中では赤酸化鉄（ベンガラ）についで二番目に大きいです。</a:t>
            </a:r>
          </a:p>
          <a:p>
            <a:pPr>
              <a:lnSpc>
                <a:spcPct val="90000"/>
              </a:lnSpc>
            </a:pPr>
            <a:endParaRPr kumimoji="1" lang="ja-JP" altLang="en-US" dirty="0"/>
          </a:p>
        </p:txBody>
      </p:sp>
      <p:pic>
        <p:nvPicPr>
          <p:cNvPr id="8" name="図 7">
            <a:extLst>
              <a:ext uri="{FF2B5EF4-FFF2-40B4-BE49-F238E27FC236}">
                <a16:creationId xmlns:a16="http://schemas.microsoft.com/office/drawing/2014/main" id="{28926813-0AB5-44A4-9EED-B8E14D0DFDA9}"/>
              </a:ext>
            </a:extLst>
          </p:cNvPr>
          <p:cNvPicPr>
            <a:picLocks noChangeAspect="1"/>
          </p:cNvPicPr>
          <p:nvPr/>
        </p:nvPicPr>
        <p:blipFill>
          <a:blip r:embed="rId2"/>
          <a:stretch>
            <a:fillRect/>
          </a:stretch>
        </p:blipFill>
        <p:spPr>
          <a:xfrm>
            <a:off x="7554507" y="2119883"/>
            <a:ext cx="3340505" cy="2618234"/>
          </a:xfrm>
          <a:prstGeom prst="rect">
            <a:avLst/>
          </a:prstGeom>
        </p:spPr>
      </p:pic>
    </p:spTree>
    <p:extLst>
      <p:ext uri="{BB962C8B-B14F-4D97-AF65-F5344CB8AC3E}">
        <p14:creationId xmlns:p14="http://schemas.microsoft.com/office/powerpoint/2010/main" val="268357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738106-2998-432F-81AD-2F333EE33E65}"/>
              </a:ext>
            </a:extLst>
          </p:cNvPr>
          <p:cNvSpPr>
            <a:spLocks noGrp="1"/>
          </p:cNvSpPr>
          <p:nvPr>
            <p:ph type="title"/>
          </p:nvPr>
        </p:nvSpPr>
        <p:spPr>
          <a:xfrm>
            <a:off x="1293813" y="381000"/>
            <a:ext cx="9601200" cy="887760"/>
          </a:xfrm>
        </p:spPr>
        <p:txBody>
          <a:bodyPr/>
          <a:lstStyle/>
          <a:p>
            <a:r>
              <a:rPr kumimoji="1" lang="ja-JP" altLang="en-US" dirty="0"/>
              <a:t>Ｖ</a:t>
            </a:r>
            <a:r>
              <a:rPr kumimoji="1" lang="en-US" altLang="ja-JP" dirty="0"/>
              <a:t>IRUS </a:t>
            </a:r>
            <a:r>
              <a:rPr kumimoji="1" lang="ja-JP" altLang="en-US" dirty="0"/>
              <a:t>Ｆ</a:t>
            </a:r>
            <a:r>
              <a:rPr kumimoji="1" lang="en-US" altLang="ja-JP" dirty="0"/>
              <a:t>REE MIST</a:t>
            </a:r>
            <a:r>
              <a:rPr kumimoji="1" lang="ja-JP" altLang="en-US" dirty="0"/>
              <a:t>　（噴霧器）</a:t>
            </a:r>
          </a:p>
        </p:txBody>
      </p:sp>
      <p:sp>
        <p:nvSpPr>
          <p:cNvPr id="4" name="コンテンツ プレースホルダー 3">
            <a:extLst>
              <a:ext uri="{FF2B5EF4-FFF2-40B4-BE49-F238E27FC236}">
                <a16:creationId xmlns:a16="http://schemas.microsoft.com/office/drawing/2014/main" id="{B90E9FAD-87D5-4DE0-ABC5-B1A08D84EF8F}"/>
              </a:ext>
            </a:extLst>
          </p:cNvPr>
          <p:cNvSpPr>
            <a:spLocks noGrp="1"/>
          </p:cNvSpPr>
          <p:nvPr>
            <p:ph sz="half" idx="2"/>
          </p:nvPr>
        </p:nvSpPr>
        <p:spPr>
          <a:xfrm>
            <a:off x="1293813" y="1556792"/>
            <a:ext cx="4701142" cy="4608511"/>
          </a:xfrm>
        </p:spPr>
        <p:txBody>
          <a:bodyPr>
            <a:normAutofit fontScale="62500" lnSpcReduction="20000"/>
          </a:bodyPr>
          <a:lstStyle/>
          <a:p>
            <a:r>
              <a:rPr kumimoji="1" lang="ja-JP" altLang="en-US" dirty="0"/>
              <a:t>角に当たっても、軽いので大丈夫です。</a:t>
            </a:r>
            <a:endParaRPr kumimoji="1" lang="en-US" altLang="ja-JP" dirty="0"/>
          </a:p>
          <a:p>
            <a:r>
              <a:rPr lang="ja-JP" altLang="en-US" dirty="0"/>
              <a:t>専用除菌液（ウィルスフリー</a:t>
            </a:r>
            <a:r>
              <a:rPr lang="en-US" altLang="ja-JP" dirty="0"/>
              <a:t>Ⅹ</a:t>
            </a:r>
            <a:r>
              <a:rPr lang="ja-JP" altLang="en-US" dirty="0"/>
              <a:t>）で詰まらず、交換も簡単</a:t>
            </a:r>
            <a:endParaRPr lang="en-US" altLang="ja-JP" dirty="0"/>
          </a:p>
          <a:p>
            <a:r>
              <a:rPr lang="ja-JP" altLang="en-US" dirty="0"/>
              <a:t>ホテル、旅館、官庁、議会、学校、仏閣、ホール、</a:t>
            </a:r>
            <a:endParaRPr lang="en-US" altLang="ja-JP" dirty="0"/>
          </a:p>
          <a:p>
            <a:pPr marL="0" indent="0">
              <a:buNone/>
            </a:pPr>
            <a:r>
              <a:rPr lang="ja-JP" altLang="en-US" dirty="0"/>
              <a:t>　　文化会館、オフィス、養鶏所、養豚場、工場など</a:t>
            </a:r>
            <a:endParaRPr lang="en-US" altLang="ja-JP" dirty="0"/>
          </a:p>
          <a:p>
            <a:pPr marL="0" indent="0">
              <a:buNone/>
            </a:pPr>
            <a:r>
              <a:rPr lang="ja-JP" altLang="en-US" dirty="0"/>
              <a:t>　　これからの時代の安全の証に</a:t>
            </a:r>
            <a:endParaRPr lang="en-US" altLang="ja-JP" dirty="0"/>
          </a:p>
          <a:p>
            <a:endParaRPr lang="en-US" altLang="ja-JP" dirty="0"/>
          </a:p>
          <a:p>
            <a:pPr marL="0" indent="0">
              <a:buNone/>
            </a:pPr>
            <a:r>
              <a:rPr lang="ja-JP" altLang="en-US" dirty="0"/>
              <a:t>★将来の活用　用途広がる</a:t>
            </a:r>
            <a:endParaRPr lang="en-US" altLang="ja-JP" dirty="0"/>
          </a:p>
          <a:p>
            <a:pPr marL="0" indent="0">
              <a:buNone/>
            </a:pPr>
            <a:r>
              <a:rPr lang="ja-JP" altLang="en-US" dirty="0"/>
              <a:t>１．新しい動画広告媒体</a:t>
            </a:r>
            <a:endParaRPr lang="en-US" altLang="ja-JP" dirty="0"/>
          </a:p>
          <a:p>
            <a:pPr marL="0" indent="0">
              <a:buNone/>
            </a:pPr>
            <a:r>
              <a:rPr lang="ja-JP" altLang="en-US" dirty="0"/>
              <a:t>２．スマホ充電器設置</a:t>
            </a:r>
            <a:endParaRPr lang="en-US" altLang="ja-JP" dirty="0"/>
          </a:p>
          <a:p>
            <a:pPr marL="0" indent="0">
              <a:buNone/>
            </a:pPr>
            <a:r>
              <a:rPr lang="ja-JP" altLang="en-US" dirty="0"/>
              <a:t>３．防犯カメラ設置で防犯</a:t>
            </a:r>
            <a:endParaRPr lang="en-US" altLang="ja-JP" dirty="0"/>
          </a:p>
          <a:p>
            <a:pPr marL="0" indent="0">
              <a:buNone/>
            </a:pPr>
            <a:r>
              <a:rPr lang="ja-JP" altLang="en-US" dirty="0"/>
              <a:t>４．</a:t>
            </a:r>
            <a:r>
              <a:rPr lang="en-US" altLang="ja-JP" dirty="0"/>
              <a:t>AI</a:t>
            </a:r>
            <a:r>
              <a:rPr lang="ja-JP" altLang="en-US" dirty="0"/>
              <a:t>導入犯罪者データーっと連動</a:t>
            </a:r>
            <a:endParaRPr lang="en-US" altLang="ja-JP" dirty="0"/>
          </a:p>
          <a:p>
            <a:pPr marL="0" indent="0">
              <a:buNone/>
            </a:pPr>
            <a:r>
              <a:rPr lang="ja-JP" altLang="en-US" dirty="0"/>
              <a:t>５．オプションで自動検温</a:t>
            </a:r>
            <a:endParaRPr lang="en-US" altLang="ja-JP" dirty="0"/>
          </a:p>
          <a:p>
            <a:pPr marL="0" indent="0">
              <a:buNone/>
            </a:pPr>
            <a:r>
              <a:rPr lang="ja-JP" altLang="en-US" dirty="0"/>
              <a:t>６．案内嬢の代わりにご案内</a:t>
            </a:r>
            <a:endParaRPr lang="en-US" altLang="ja-JP" dirty="0"/>
          </a:p>
          <a:p>
            <a:endParaRPr lang="en-US" altLang="ja-JP" dirty="0"/>
          </a:p>
        </p:txBody>
      </p:sp>
      <p:sp>
        <p:nvSpPr>
          <p:cNvPr id="6" name="コンテンツ プレースホルダー 5">
            <a:extLst>
              <a:ext uri="{FF2B5EF4-FFF2-40B4-BE49-F238E27FC236}">
                <a16:creationId xmlns:a16="http://schemas.microsoft.com/office/drawing/2014/main" id="{147E1501-5735-403E-9CB0-C625CA1D6A54}"/>
              </a:ext>
            </a:extLst>
          </p:cNvPr>
          <p:cNvSpPr>
            <a:spLocks noGrp="1"/>
          </p:cNvSpPr>
          <p:nvPr>
            <p:ph sz="quarter" idx="4"/>
          </p:nvPr>
        </p:nvSpPr>
        <p:spPr>
          <a:xfrm>
            <a:off x="6454452" y="1556792"/>
            <a:ext cx="5400600" cy="4183360"/>
          </a:xfrm>
        </p:spPr>
        <p:txBody>
          <a:bodyPr>
            <a:normAutofit fontScale="62500" lnSpcReduction="20000"/>
          </a:bodyPr>
          <a:lstStyle/>
          <a:p>
            <a:r>
              <a:rPr kumimoji="1" lang="ja-JP" altLang="en-US" dirty="0"/>
              <a:t>いまだかつて、人体に噴霧して、全身をコーティングする</a:t>
            </a:r>
            <a:endParaRPr kumimoji="1" lang="en-US" altLang="ja-JP" dirty="0"/>
          </a:p>
          <a:p>
            <a:pPr marL="0" indent="0">
              <a:buNone/>
            </a:pPr>
            <a:r>
              <a:rPr lang="ja-JP" altLang="en-US" dirty="0"/>
              <a:t>　　</a:t>
            </a:r>
            <a:r>
              <a:rPr kumimoji="1" lang="ja-JP" altLang="en-US" dirty="0"/>
              <a:t>マシンはありません。</a:t>
            </a:r>
            <a:endParaRPr kumimoji="1" lang="en-US" altLang="ja-JP" dirty="0"/>
          </a:p>
          <a:p>
            <a:r>
              <a:rPr lang="ja-JP" altLang="en-US" dirty="0"/>
              <a:t>全身コーティングによる感染防止対策は、</a:t>
            </a:r>
            <a:endParaRPr lang="en-US" altLang="ja-JP" dirty="0"/>
          </a:p>
          <a:p>
            <a:pPr marL="0" indent="0">
              <a:buNone/>
            </a:pPr>
            <a:r>
              <a:rPr lang="ja-JP" altLang="en-US" dirty="0"/>
              <a:t>　　極めて有益なウィルス対策です。</a:t>
            </a:r>
            <a:endParaRPr lang="en-US" altLang="ja-JP" dirty="0"/>
          </a:p>
          <a:p>
            <a:pPr marL="342900" indent="-342900"/>
            <a:r>
              <a:rPr lang="ja-JP" altLang="en-US" dirty="0"/>
              <a:t>海外にも販売できます。（今なら市場を取れます）</a:t>
            </a:r>
            <a:endParaRPr lang="en-US" altLang="ja-JP" dirty="0"/>
          </a:p>
          <a:p>
            <a:pPr marL="342900" indent="-342900"/>
            <a:endParaRPr lang="en-US" altLang="ja-JP" dirty="0"/>
          </a:p>
          <a:p>
            <a:pPr marL="0" indent="0">
              <a:buNone/>
            </a:pPr>
            <a:endParaRPr lang="en-US" altLang="ja-JP" dirty="0"/>
          </a:p>
          <a:p>
            <a:pPr marL="0" indent="0">
              <a:buNone/>
            </a:pPr>
            <a:r>
              <a:rPr lang="ja-JP" altLang="en-US" dirty="0"/>
              <a:t>残念ながら、ウィルスとの共生社会はこれからも続きます。</a:t>
            </a:r>
            <a:endParaRPr lang="en-US" altLang="ja-JP" dirty="0"/>
          </a:p>
          <a:p>
            <a:pPr marL="0" indent="0">
              <a:buNone/>
            </a:pPr>
            <a:r>
              <a:rPr lang="ja-JP" altLang="en-US" dirty="0"/>
              <a:t>ですから、ウィルスフリーシリーズの、</a:t>
            </a:r>
            <a:endParaRPr lang="en-US" altLang="ja-JP" dirty="0"/>
          </a:p>
          <a:p>
            <a:pPr marL="0" indent="0">
              <a:buNone/>
            </a:pPr>
            <a:r>
              <a:rPr lang="ja-JP" altLang="en-US" dirty="0"/>
              <a:t>ウィルスフリーミスト　と　ウィルスフリー</a:t>
            </a:r>
            <a:r>
              <a:rPr lang="en-US" altLang="ja-JP" dirty="0"/>
              <a:t>Ⅹ</a:t>
            </a:r>
          </a:p>
          <a:p>
            <a:pPr marL="0" indent="0">
              <a:buNone/>
            </a:pPr>
            <a:r>
              <a:rPr lang="ja-JP" altLang="en-US" dirty="0"/>
              <a:t>のセットは、人が集まる場所には必須になる</a:t>
            </a:r>
            <a:endParaRPr lang="en-US" altLang="ja-JP" dirty="0"/>
          </a:p>
          <a:p>
            <a:pPr marL="0" indent="0">
              <a:buNone/>
            </a:pPr>
            <a:r>
              <a:rPr lang="ja-JP" altLang="en-US" dirty="0"/>
              <a:t>安全の証のアイテムです。</a:t>
            </a:r>
            <a:endParaRPr lang="en-US" altLang="ja-JP" dirty="0"/>
          </a:p>
        </p:txBody>
      </p:sp>
      <p:pic>
        <p:nvPicPr>
          <p:cNvPr id="7" name="図 6">
            <a:extLst>
              <a:ext uri="{FF2B5EF4-FFF2-40B4-BE49-F238E27FC236}">
                <a16:creationId xmlns:a16="http://schemas.microsoft.com/office/drawing/2014/main" id="{453CF325-ADB6-4813-970C-EF84C2027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6026" y="3645024"/>
            <a:ext cx="1878929" cy="3158830"/>
          </a:xfrm>
          <a:prstGeom prst="rect">
            <a:avLst/>
          </a:prstGeom>
        </p:spPr>
      </p:pic>
    </p:spTree>
    <p:extLst>
      <p:ext uri="{BB962C8B-B14F-4D97-AF65-F5344CB8AC3E}">
        <p14:creationId xmlns:p14="http://schemas.microsoft.com/office/powerpoint/2010/main" val="307469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A1A9DE-BCB9-4B40-8079-E2E455D69F65}"/>
              </a:ext>
            </a:extLst>
          </p:cNvPr>
          <p:cNvSpPr>
            <a:spLocks noGrp="1"/>
          </p:cNvSpPr>
          <p:nvPr>
            <p:ph type="title"/>
          </p:nvPr>
        </p:nvSpPr>
        <p:spPr>
          <a:xfrm>
            <a:off x="1053852" y="82191"/>
            <a:ext cx="9601200" cy="1143000"/>
          </a:xfrm>
        </p:spPr>
        <p:txBody>
          <a:bodyPr>
            <a:normAutofit fontScale="90000"/>
          </a:bodyPr>
          <a:lstStyle/>
          <a:p>
            <a:r>
              <a:rPr kumimoji="1" lang="ja-JP" altLang="en-US" dirty="0"/>
              <a:t>光触媒系で使用される酸化チタン（鉱物）について</a:t>
            </a:r>
          </a:p>
        </p:txBody>
      </p:sp>
      <p:sp>
        <p:nvSpPr>
          <p:cNvPr id="3" name="テキスト ボックス 2">
            <a:extLst>
              <a:ext uri="{FF2B5EF4-FFF2-40B4-BE49-F238E27FC236}">
                <a16:creationId xmlns:a16="http://schemas.microsoft.com/office/drawing/2014/main" id="{43C2690F-04B9-4371-932F-31E84929C19F}"/>
              </a:ext>
            </a:extLst>
          </p:cNvPr>
          <p:cNvSpPr txBox="1"/>
          <p:nvPr/>
        </p:nvSpPr>
        <p:spPr>
          <a:xfrm>
            <a:off x="1197868" y="1591828"/>
            <a:ext cx="10225136" cy="4536504"/>
          </a:xfrm>
          <a:prstGeom prst="rect">
            <a:avLst/>
          </a:prstGeom>
          <a:noFill/>
        </p:spPr>
        <p:txBody>
          <a:bodyPr wrap="square" rtlCol="0">
            <a:spAutoFit/>
          </a:bodyPr>
          <a:lstStyle/>
          <a:p>
            <a:pPr>
              <a:lnSpc>
                <a:spcPct val="90000"/>
              </a:lnSpc>
            </a:pPr>
            <a:r>
              <a:rPr kumimoji="1" lang="ja-JP" altLang="en-US" dirty="0"/>
              <a:t>一方で隠蔽力が高いことは、言い換えれば透明性が低く、また使用時に肌に白く残る「白浮き」やきしみ感が生じる原因にもなるため、通常</a:t>
            </a:r>
            <a:r>
              <a:rPr kumimoji="1" lang="en-US" altLang="ja-JP" dirty="0"/>
              <a:t>UV</a:t>
            </a:r>
            <a:r>
              <a:rPr kumimoji="1" lang="ja-JP" altLang="en-US" dirty="0"/>
              <a:t>ケア目的で配合される場合は、酸化チタンを微粒子化（ナノ化）することで透明性および使用感を高めた微粒子酸化チタン（ナノ化酸化チタン）が用いられます</a:t>
            </a:r>
            <a:r>
              <a:rPr kumimoji="1" lang="en-US" altLang="ja-JP" dirty="0"/>
              <a:t>(∗2)</a:t>
            </a:r>
            <a:r>
              <a:rPr kumimoji="1" lang="ja-JP" altLang="en-US" dirty="0"/>
              <a:t>。</a:t>
            </a:r>
          </a:p>
          <a:p>
            <a:pPr>
              <a:lnSpc>
                <a:spcPct val="90000"/>
              </a:lnSpc>
            </a:pPr>
            <a:endParaRPr kumimoji="1" lang="ja-JP" altLang="en-US" dirty="0"/>
          </a:p>
          <a:p>
            <a:pPr>
              <a:lnSpc>
                <a:spcPct val="90000"/>
              </a:lnSpc>
            </a:pPr>
            <a:r>
              <a:rPr kumimoji="1" lang="ja-JP" altLang="en-US" dirty="0"/>
              <a:t>∗</a:t>
            </a:r>
            <a:r>
              <a:rPr kumimoji="1" lang="en-US" altLang="ja-JP" dirty="0"/>
              <a:t>2 </a:t>
            </a:r>
            <a:r>
              <a:rPr kumimoji="1" lang="ja-JP" altLang="en-US" dirty="0"/>
              <a:t>酸化チタンを微粒子化することで、紫外線は遮断しますが可視光は透過するため透明性が高くなり、その結果として白浮きがなくなり、使用感が向上します。</a:t>
            </a:r>
          </a:p>
          <a:p>
            <a:pPr>
              <a:lnSpc>
                <a:spcPct val="90000"/>
              </a:lnSpc>
            </a:pPr>
            <a:endParaRPr kumimoji="1" lang="ja-JP" altLang="en-US" dirty="0"/>
          </a:p>
          <a:p>
            <a:pPr>
              <a:lnSpc>
                <a:spcPct val="90000"/>
              </a:lnSpc>
            </a:pPr>
            <a:r>
              <a:rPr kumimoji="1" lang="ja-JP" altLang="en-US" dirty="0"/>
              <a:t>また、酸化チタンは光触媒作用を有しており、光を受けると表面で強力な酸化力を発揮するため（文献</a:t>
            </a:r>
            <a:r>
              <a:rPr kumimoji="1" lang="en-US" altLang="ja-JP" dirty="0"/>
              <a:t>17:2012</a:t>
            </a:r>
            <a:r>
              <a:rPr kumimoji="1" lang="ja-JP" altLang="en-US" dirty="0"/>
              <a:t>）、工業的にはこの性質を利用して難分解性の物質を分解するのに使用されていますが、皮膚表面でその酸化力を発揮されると安全性を著しく損なうことから、必ず何らかの表面コーティング処理を行い、酸化力を抑制した上で化粧品に配合されます。</a:t>
            </a:r>
          </a:p>
          <a:p>
            <a:pPr>
              <a:lnSpc>
                <a:spcPct val="90000"/>
              </a:lnSpc>
            </a:pPr>
            <a:endParaRPr kumimoji="1" lang="ja-JP" altLang="en-US" dirty="0"/>
          </a:p>
          <a:p>
            <a:pPr>
              <a:lnSpc>
                <a:spcPct val="90000"/>
              </a:lnSpc>
            </a:pPr>
            <a:r>
              <a:rPr kumimoji="1" lang="ja-JP" altLang="en-US" dirty="0"/>
              <a:t>このような背景から、酸化チタンが配合されている場合は、一例として表面処理剤・分散剤として一緒に、シリカ、水酸化</a:t>
            </a:r>
            <a:r>
              <a:rPr kumimoji="1" lang="en-US" altLang="ja-JP" dirty="0"/>
              <a:t>Al</a:t>
            </a:r>
            <a:r>
              <a:rPr kumimoji="1" lang="ja-JP" altLang="en-US" dirty="0"/>
              <a:t>、ジメチコン、シクロペンタシロキサン、トリエトキシカプリリルシラン、ハイドロゲンジメチコン、イソステアリン酸、ステアリン酸、アルミナ、ポリアクリル酸</a:t>
            </a:r>
            <a:r>
              <a:rPr kumimoji="1" lang="en-US" altLang="ja-JP" dirty="0"/>
              <a:t>Na</a:t>
            </a:r>
            <a:r>
              <a:rPr kumimoji="1" lang="ja-JP" altLang="en-US" dirty="0"/>
              <a:t>などのいずれかまたは複数の成分が表示一覧の末尾に記載されます。</a:t>
            </a:r>
          </a:p>
          <a:p>
            <a:pPr>
              <a:lnSpc>
                <a:spcPct val="90000"/>
              </a:lnSpc>
            </a:pPr>
            <a:endParaRPr kumimoji="1" lang="ja-JP" altLang="en-US" dirty="0"/>
          </a:p>
        </p:txBody>
      </p:sp>
      <p:pic>
        <p:nvPicPr>
          <p:cNvPr id="4" name="図 3">
            <a:extLst>
              <a:ext uri="{FF2B5EF4-FFF2-40B4-BE49-F238E27FC236}">
                <a16:creationId xmlns:a16="http://schemas.microsoft.com/office/drawing/2014/main" id="{9241B544-8E10-4681-BBE9-B0A0F9D168B6}"/>
              </a:ext>
            </a:extLst>
          </p:cNvPr>
          <p:cNvPicPr>
            <a:picLocks noChangeAspect="1"/>
          </p:cNvPicPr>
          <p:nvPr/>
        </p:nvPicPr>
        <p:blipFill>
          <a:blip r:embed="rId2"/>
          <a:stretch>
            <a:fillRect/>
          </a:stretch>
        </p:blipFill>
        <p:spPr>
          <a:xfrm>
            <a:off x="9910836" y="300536"/>
            <a:ext cx="2173213" cy="1303928"/>
          </a:xfrm>
          <a:prstGeom prst="rect">
            <a:avLst/>
          </a:prstGeom>
        </p:spPr>
      </p:pic>
      <p:sp>
        <p:nvSpPr>
          <p:cNvPr id="5" name="テキスト ボックス 4">
            <a:extLst>
              <a:ext uri="{FF2B5EF4-FFF2-40B4-BE49-F238E27FC236}">
                <a16:creationId xmlns:a16="http://schemas.microsoft.com/office/drawing/2014/main" id="{A49D092C-2ED0-4D4D-97BD-A68A5EA098B6}"/>
              </a:ext>
            </a:extLst>
          </p:cNvPr>
          <p:cNvSpPr txBox="1"/>
          <p:nvPr/>
        </p:nvSpPr>
        <p:spPr>
          <a:xfrm>
            <a:off x="1197868" y="6128332"/>
            <a:ext cx="8136904" cy="424732"/>
          </a:xfrm>
          <a:prstGeom prst="rect">
            <a:avLst/>
          </a:prstGeom>
          <a:noFill/>
        </p:spPr>
        <p:txBody>
          <a:bodyPr wrap="square" rtlCol="0">
            <a:spAutoFit/>
          </a:bodyPr>
          <a:lstStyle/>
          <a:p>
            <a:pPr>
              <a:lnSpc>
                <a:spcPct val="90000"/>
              </a:lnSpc>
            </a:pPr>
            <a:r>
              <a:rPr kumimoji="1" lang="ja-JP" altLang="en-US" sz="2400" dirty="0">
                <a:solidFill>
                  <a:srgbClr val="FF0000"/>
                </a:solidFill>
              </a:rPr>
              <a:t>日やめ止め、漂白などの鉱物由来の化学合成分です</a:t>
            </a:r>
          </a:p>
        </p:txBody>
      </p:sp>
    </p:spTree>
    <p:extLst>
      <p:ext uri="{BB962C8B-B14F-4D97-AF65-F5344CB8AC3E}">
        <p14:creationId xmlns:p14="http://schemas.microsoft.com/office/powerpoint/2010/main" val="8188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30298A-C63A-40AD-9014-B46CC265B967}"/>
              </a:ext>
            </a:extLst>
          </p:cNvPr>
          <p:cNvSpPr>
            <a:spLocks noGrp="1"/>
          </p:cNvSpPr>
          <p:nvPr>
            <p:ph type="title"/>
          </p:nvPr>
        </p:nvSpPr>
        <p:spPr/>
        <p:txBody>
          <a:bodyPr>
            <a:normAutofit fontScale="90000"/>
          </a:bodyPr>
          <a:lstStyle/>
          <a:p>
            <a:r>
              <a:rPr kumimoji="1" lang="ja-JP" altLang="en-US" dirty="0"/>
              <a:t>結論：光触媒の原料：酸化チタンによるウィルス除菌は、　　</a:t>
            </a:r>
            <a:br>
              <a:rPr kumimoji="1" lang="en-US" altLang="ja-JP" dirty="0"/>
            </a:br>
            <a:r>
              <a:rPr kumimoji="1" lang="ja-JP" altLang="en-US" dirty="0"/>
              <a:t>　　　　根源からのウィルス不活性は難しい</a:t>
            </a:r>
          </a:p>
        </p:txBody>
      </p:sp>
      <p:sp>
        <p:nvSpPr>
          <p:cNvPr id="3" name="テキスト ボックス 2">
            <a:extLst>
              <a:ext uri="{FF2B5EF4-FFF2-40B4-BE49-F238E27FC236}">
                <a16:creationId xmlns:a16="http://schemas.microsoft.com/office/drawing/2014/main" id="{0D03B709-1C82-4A8B-824F-37DB0D269A05}"/>
              </a:ext>
            </a:extLst>
          </p:cNvPr>
          <p:cNvSpPr txBox="1"/>
          <p:nvPr/>
        </p:nvSpPr>
        <p:spPr>
          <a:xfrm>
            <a:off x="929963" y="1650250"/>
            <a:ext cx="10009112" cy="5078313"/>
          </a:xfrm>
          <a:prstGeom prst="rect">
            <a:avLst/>
          </a:prstGeom>
          <a:noFill/>
        </p:spPr>
        <p:txBody>
          <a:bodyPr wrap="square" rtlCol="0">
            <a:spAutoFit/>
          </a:bodyPr>
          <a:lstStyle/>
          <a:p>
            <a:pPr>
              <a:lnSpc>
                <a:spcPct val="90000"/>
              </a:lnSpc>
            </a:pPr>
            <a:r>
              <a:rPr kumimoji="1" lang="ja-JP" altLang="en-US" dirty="0"/>
              <a:t>光触媒：酸化チタン</a:t>
            </a:r>
            <a:endParaRPr kumimoji="1" lang="en-US" altLang="ja-JP" dirty="0"/>
          </a:p>
          <a:p>
            <a:pPr>
              <a:lnSpc>
                <a:spcPct val="90000"/>
              </a:lnSpc>
            </a:pPr>
            <a:endParaRPr kumimoji="1" lang="en-US" altLang="ja-JP" dirty="0"/>
          </a:p>
          <a:p>
            <a:pPr>
              <a:lnSpc>
                <a:spcPct val="90000"/>
              </a:lnSpc>
            </a:pPr>
            <a:r>
              <a:rPr kumimoji="1" lang="ja-JP" altLang="en-US" dirty="0"/>
              <a:t>化粧品では、日焼け防止、肌の色を白くする原料に使用されている。</a:t>
            </a:r>
            <a:endParaRPr kumimoji="1" lang="en-US" altLang="ja-JP" dirty="0"/>
          </a:p>
          <a:p>
            <a:pPr>
              <a:lnSpc>
                <a:spcPct val="90000"/>
              </a:lnSpc>
            </a:pPr>
            <a:r>
              <a:rPr kumimoji="1" lang="ja-JP" altLang="en-US" dirty="0"/>
              <a:t>これを、除菌に用いることもできる。</a:t>
            </a:r>
            <a:endParaRPr kumimoji="1" lang="en-US" altLang="ja-JP" dirty="0"/>
          </a:p>
          <a:p>
            <a:pPr>
              <a:lnSpc>
                <a:spcPct val="90000"/>
              </a:lnSpc>
            </a:pPr>
            <a:endParaRPr kumimoji="1" lang="en-US" altLang="ja-JP" dirty="0"/>
          </a:p>
          <a:p>
            <a:pPr>
              <a:lnSpc>
                <a:spcPct val="90000"/>
              </a:lnSpc>
            </a:pPr>
            <a:r>
              <a:rPr kumimoji="1" lang="ja-JP" altLang="en-US" dirty="0"/>
              <a:t>しかし、光があたるところでしか作用しない。</a:t>
            </a:r>
            <a:endParaRPr kumimoji="1" lang="en-US" altLang="ja-JP" dirty="0"/>
          </a:p>
          <a:p>
            <a:pPr>
              <a:lnSpc>
                <a:spcPct val="90000"/>
              </a:lnSpc>
            </a:pPr>
            <a:r>
              <a:rPr kumimoji="1" lang="ja-JP" altLang="en-US" dirty="0"/>
              <a:t>外部では、紫外線などで自然に駆除されるので、有害なウィルスはあまりいない。</a:t>
            </a:r>
            <a:endParaRPr kumimoji="1" lang="en-US" altLang="ja-JP" dirty="0"/>
          </a:p>
          <a:p>
            <a:pPr>
              <a:lnSpc>
                <a:spcPct val="90000"/>
              </a:lnSpc>
            </a:pPr>
            <a:endParaRPr kumimoji="1" lang="en-US" altLang="ja-JP" dirty="0"/>
          </a:p>
          <a:p>
            <a:pPr>
              <a:lnSpc>
                <a:spcPct val="90000"/>
              </a:lnSpc>
            </a:pPr>
            <a:r>
              <a:rPr kumimoji="1" lang="ja-JP" altLang="en-US" dirty="0"/>
              <a:t>光触媒、酸化チタンでは、部屋の中、光が当たらないと除菌しないことになる。</a:t>
            </a:r>
            <a:endParaRPr kumimoji="1" lang="en-US" altLang="ja-JP" dirty="0"/>
          </a:p>
          <a:p>
            <a:pPr>
              <a:lnSpc>
                <a:spcPct val="90000"/>
              </a:lnSpc>
            </a:pPr>
            <a:endParaRPr kumimoji="1" lang="en-US" altLang="ja-JP" dirty="0"/>
          </a:p>
          <a:p>
            <a:pPr>
              <a:lnSpc>
                <a:spcPct val="90000"/>
              </a:lnSpc>
            </a:pPr>
            <a:r>
              <a:rPr kumimoji="1" lang="ja-JP" altLang="en-US" dirty="0"/>
              <a:t>除菌、ウィルス不活性化の効果効能力を問うと、コロナなどの感染防止には、</a:t>
            </a:r>
            <a:endParaRPr kumimoji="1" lang="en-US" altLang="ja-JP" dirty="0"/>
          </a:p>
          <a:p>
            <a:pPr>
              <a:lnSpc>
                <a:spcPct val="90000"/>
              </a:lnSpc>
            </a:pPr>
            <a:endParaRPr kumimoji="1" lang="en-US" altLang="ja-JP" dirty="0"/>
          </a:p>
          <a:p>
            <a:pPr>
              <a:lnSpc>
                <a:spcPct val="90000"/>
              </a:lnSpc>
            </a:pPr>
            <a:r>
              <a:rPr kumimoji="1" lang="ja-JP" altLang="en-US" dirty="0"/>
              <a:t>密室や暗黒の中で機能を発揮しなければ、除菌には、あまり意味がない。</a:t>
            </a:r>
            <a:endParaRPr kumimoji="1" lang="en-US" altLang="ja-JP" dirty="0"/>
          </a:p>
          <a:p>
            <a:pPr>
              <a:lnSpc>
                <a:spcPct val="90000"/>
              </a:lnSpc>
            </a:pPr>
            <a:endParaRPr kumimoji="1" lang="en-US" altLang="ja-JP" dirty="0"/>
          </a:p>
          <a:p>
            <a:pPr>
              <a:lnSpc>
                <a:spcPct val="90000"/>
              </a:lnSpc>
            </a:pPr>
            <a:r>
              <a:rPr kumimoji="1" lang="ja-JP" altLang="en-US" dirty="0"/>
              <a:t>よって、光触媒の酸化チタンでは、屋内や、暗いところでの除菌は難しい。</a:t>
            </a:r>
            <a:endParaRPr kumimoji="1" lang="en-US" altLang="ja-JP" dirty="0"/>
          </a:p>
          <a:p>
            <a:pPr>
              <a:lnSpc>
                <a:spcPct val="90000"/>
              </a:lnSpc>
            </a:pPr>
            <a:endParaRPr kumimoji="1" lang="en-US" altLang="ja-JP" dirty="0"/>
          </a:p>
          <a:p>
            <a:pPr>
              <a:lnSpc>
                <a:spcPct val="90000"/>
              </a:lnSpc>
            </a:pPr>
            <a:r>
              <a:rPr kumimoji="1" lang="ja-JP" altLang="en-US" dirty="0"/>
              <a:t>さらに、ウィルスの根源は配管の中や屋根裏、洗濯機のドラムの外側など。</a:t>
            </a:r>
            <a:endParaRPr kumimoji="1" lang="en-US" altLang="ja-JP" dirty="0"/>
          </a:p>
          <a:p>
            <a:pPr>
              <a:lnSpc>
                <a:spcPct val="90000"/>
              </a:lnSpc>
            </a:pPr>
            <a:endParaRPr kumimoji="1" lang="en-US" altLang="ja-JP" dirty="0"/>
          </a:p>
          <a:p>
            <a:pPr>
              <a:lnSpc>
                <a:spcPct val="90000"/>
              </a:lnSpc>
            </a:pPr>
            <a:r>
              <a:rPr kumimoji="1" lang="ja-JP" altLang="en-US" dirty="0"/>
              <a:t>光がなく、密室で、べたべたなどことで、カビに付着する。</a:t>
            </a:r>
            <a:endParaRPr kumimoji="1" lang="en-US" altLang="ja-JP" dirty="0"/>
          </a:p>
          <a:p>
            <a:pPr>
              <a:lnSpc>
                <a:spcPct val="90000"/>
              </a:lnSpc>
            </a:pPr>
            <a:r>
              <a:rPr kumimoji="1" lang="ja-JP" altLang="en-US" dirty="0"/>
              <a:t>よって、カビ対策でき、暗部でも除菌できないと、ウィルスの元を絶つことは無理</a:t>
            </a:r>
          </a:p>
        </p:txBody>
      </p:sp>
      <p:pic>
        <p:nvPicPr>
          <p:cNvPr id="4" name="図 3">
            <a:extLst>
              <a:ext uri="{FF2B5EF4-FFF2-40B4-BE49-F238E27FC236}">
                <a16:creationId xmlns:a16="http://schemas.microsoft.com/office/drawing/2014/main" id="{2F02C4A7-6F80-4CB4-B38F-23DF9EF0E1C2}"/>
              </a:ext>
            </a:extLst>
          </p:cNvPr>
          <p:cNvPicPr>
            <a:picLocks noChangeAspect="1"/>
          </p:cNvPicPr>
          <p:nvPr/>
        </p:nvPicPr>
        <p:blipFill>
          <a:blip r:embed="rId2"/>
          <a:stretch>
            <a:fillRect/>
          </a:stretch>
        </p:blipFill>
        <p:spPr>
          <a:xfrm>
            <a:off x="8914769" y="1196752"/>
            <a:ext cx="2848668" cy="1944216"/>
          </a:xfrm>
          <a:prstGeom prst="rect">
            <a:avLst/>
          </a:prstGeom>
        </p:spPr>
      </p:pic>
      <p:pic>
        <p:nvPicPr>
          <p:cNvPr id="5" name="図 4">
            <a:extLst>
              <a:ext uri="{FF2B5EF4-FFF2-40B4-BE49-F238E27FC236}">
                <a16:creationId xmlns:a16="http://schemas.microsoft.com/office/drawing/2014/main" id="{B2CF9D40-A45F-4C4D-B91F-C151FC4C4ED0}"/>
              </a:ext>
            </a:extLst>
          </p:cNvPr>
          <p:cNvPicPr>
            <a:picLocks noChangeAspect="1"/>
          </p:cNvPicPr>
          <p:nvPr/>
        </p:nvPicPr>
        <p:blipFill>
          <a:blip r:embed="rId3"/>
          <a:stretch>
            <a:fillRect/>
          </a:stretch>
        </p:blipFill>
        <p:spPr>
          <a:xfrm>
            <a:off x="9262764" y="3647123"/>
            <a:ext cx="2780928" cy="1544960"/>
          </a:xfrm>
          <a:prstGeom prst="rect">
            <a:avLst/>
          </a:prstGeom>
        </p:spPr>
      </p:pic>
      <p:pic>
        <p:nvPicPr>
          <p:cNvPr id="6" name="図 5">
            <a:extLst>
              <a:ext uri="{FF2B5EF4-FFF2-40B4-BE49-F238E27FC236}">
                <a16:creationId xmlns:a16="http://schemas.microsoft.com/office/drawing/2014/main" id="{77A40B4E-C1AF-4128-A9BD-109C70320997}"/>
              </a:ext>
            </a:extLst>
          </p:cNvPr>
          <p:cNvPicPr>
            <a:picLocks noChangeAspect="1"/>
          </p:cNvPicPr>
          <p:nvPr/>
        </p:nvPicPr>
        <p:blipFill>
          <a:blip r:embed="rId4"/>
          <a:stretch>
            <a:fillRect/>
          </a:stretch>
        </p:blipFill>
        <p:spPr>
          <a:xfrm>
            <a:off x="9739939" y="5180001"/>
            <a:ext cx="2059525" cy="1441668"/>
          </a:xfrm>
          <a:prstGeom prst="rect">
            <a:avLst/>
          </a:prstGeom>
        </p:spPr>
      </p:pic>
      <p:sp>
        <p:nvSpPr>
          <p:cNvPr id="7" name="テキスト ボックス 6">
            <a:extLst>
              <a:ext uri="{FF2B5EF4-FFF2-40B4-BE49-F238E27FC236}">
                <a16:creationId xmlns:a16="http://schemas.microsoft.com/office/drawing/2014/main" id="{DA09F230-5342-44E9-8CE4-0E1614A5C5D0}"/>
              </a:ext>
            </a:extLst>
          </p:cNvPr>
          <p:cNvSpPr txBox="1"/>
          <p:nvPr/>
        </p:nvSpPr>
        <p:spPr>
          <a:xfrm>
            <a:off x="9739939" y="3790498"/>
            <a:ext cx="2016224" cy="2169825"/>
          </a:xfrm>
          <a:prstGeom prst="rect">
            <a:avLst/>
          </a:prstGeom>
          <a:noFill/>
        </p:spPr>
        <p:txBody>
          <a:bodyPr wrap="square" rtlCol="0">
            <a:spAutoFit/>
          </a:bodyPr>
          <a:lstStyle/>
          <a:p>
            <a:pPr>
              <a:lnSpc>
                <a:spcPct val="90000"/>
              </a:lnSpc>
            </a:pPr>
            <a:r>
              <a:rPr kumimoji="1" lang="ja-JP" altLang="en-US" sz="15000" dirty="0"/>
              <a:t>✖</a:t>
            </a:r>
          </a:p>
        </p:txBody>
      </p:sp>
    </p:spTree>
    <p:extLst>
      <p:ext uri="{BB962C8B-B14F-4D97-AF65-F5344CB8AC3E}">
        <p14:creationId xmlns:p14="http://schemas.microsoft.com/office/powerpoint/2010/main" val="6229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1D6D6-E584-407B-AE4E-DF04ACE06B06}"/>
              </a:ext>
            </a:extLst>
          </p:cNvPr>
          <p:cNvSpPr>
            <a:spLocks noGrp="1"/>
          </p:cNvSpPr>
          <p:nvPr>
            <p:ph type="title"/>
          </p:nvPr>
        </p:nvSpPr>
        <p:spPr/>
        <p:txBody>
          <a:bodyPr>
            <a:normAutofit fontScale="90000"/>
          </a:bodyPr>
          <a:lstStyle/>
          <a:p>
            <a:r>
              <a:rPr lang="ja-JP" altLang="en-US" dirty="0"/>
              <a:t>対比表：　価格　コストパフォーマンス</a:t>
            </a:r>
            <a:br>
              <a:rPr lang="en-US" altLang="ja-JP" dirty="0"/>
            </a:br>
            <a:r>
              <a:rPr lang="ja-JP" altLang="en-US" dirty="0"/>
              <a:t>　　　　　　</a:t>
            </a:r>
            <a:r>
              <a:rPr lang="ja-JP" altLang="en-US" sz="2700" dirty="0"/>
              <a:t>噴霧器に使用する薬剤の経済的な持続可能性は重要です</a:t>
            </a:r>
            <a:endParaRPr kumimoji="1" lang="ja-JP" altLang="en-US" sz="2700" dirty="0"/>
          </a:p>
        </p:txBody>
      </p:sp>
      <p:sp>
        <p:nvSpPr>
          <p:cNvPr id="4" name="正方形/長方形 3">
            <a:extLst>
              <a:ext uri="{FF2B5EF4-FFF2-40B4-BE49-F238E27FC236}">
                <a16:creationId xmlns:a16="http://schemas.microsoft.com/office/drawing/2014/main" id="{70D0012D-F8AF-4CDA-8F93-0A68F0469A24}"/>
              </a:ext>
            </a:extLst>
          </p:cNvPr>
          <p:cNvSpPr/>
          <p:nvPr/>
        </p:nvSpPr>
        <p:spPr>
          <a:xfrm>
            <a:off x="0" y="2132856"/>
            <a:ext cx="12188825" cy="4344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11" name="図 10">
            <a:extLst>
              <a:ext uri="{FF2B5EF4-FFF2-40B4-BE49-F238E27FC236}">
                <a16:creationId xmlns:a16="http://schemas.microsoft.com/office/drawing/2014/main" id="{BF22A22A-3ED8-4E7F-9A5F-7BF606733811}"/>
              </a:ext>
            </a:extLst>
          </p:cNvPr>
          <p:cNvPicPr>
            <a:picLocks noChangeAspect="1"/>
          </p:cNvPicPr>
          <p:nvPr/>
        </p:nvPicPr>
        <p:blipFill>
          <a:blip r:embed="rId2"/>
          <a:stretch>
            <a:fillRect/>
          </a:stretch>
        </p:blipFill>
        <p:spPr>
          <a:xfrm>
            <a:off x="261764" y="2420888"/>
            <a:ext cx="11783044" cy="3552677"/>
          </a:xfrm>
          <a:prstGeom prst="rect">
            <a:avLst/>
          </a:prstGeom>
          <a:ln w="88900" cap="sq" cmpd="thickThin">
            <a:solidFill>
              <a:schemeClr val="tx1">
                <a:lumMod val="50000"/>
                <a:lumOff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53652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9E938-A70D-43AA-A1FA-7780A49C9597}"/>
              </a:ext>
            </a:extLst>
          </p:cNvPr>
          <p:cNvSpPr>
            <a:spLocks noGrp="1"/>
          </p:cNvSpPr>
          <p:nvPr>
            <p:ph type="title"/>
          </p:nvPr>
        </p:nvSpPr>
        <p:spPr/>
        <p:txBody>
          <a:bodyPr/>
          <a:lstStyle/>
          <a:p>
            <a:r>
              <a:rPr kumimoji="1" lang="ja-JP" altLang="en-US" dirty="0"/>
              <a:t>参考動画</a:t>
            </a:r>
          </a:p>
        </p:txBody>
      </p:sp>
      <p:pic>
        <p:nvPicPr>
          <p:cNvPr id="3" name="オンライン メディア 2" title="坂の上零×丸子貢 対談①～驚異の感染阻止力、ウイルスフリーX～　ネジオネラ菌や大腸菌、エイズ、マーズ、サーズ、鳥インフル等、ほぼ全てのウィルスに効果大。消臭、配管の掃除、温泉のろ過器の中や配管も除カビ">
            <a:hlinkClick r:id="" action="ppaction://media"/>
            <a:extLst>
              <a:ext uri="{FF2B5EF4-FFF2-40B4-BE49-F238E27FC236}">
                <a16:creationId xmlns:a16="http://schemas.microsoft.com/office/drawing/2014/main" id="{23867501-B19E-4F51-8D48-F7957184D379}"/>
              </a:ext>
            </a:extLst>
          </p:cNvPr>
          <p:cNvPicPr>
            <a:picLocks noRot="1" noChangeAspect="1"/>
          </p:cNvPicPr>
          <p:nvPr>
            <a:videoFile r:link="rId1"/>
          </p:nvPr>
        </p:nvPicPr>
        <p:blipFill>
          <a:blip r:embed="rId5"/>
          <a:stretch>
            <a:fillRect/>
          </a:stretch>
        </p:blipFill>
        <p:spPr>
          <a:xfrm>
            <a:off x="2422004" y="2229300"/>
            <a:ext cx="2540000" cy="1435100"/>
          </a:xfrm>
          <a:prstGeom prst="rect">
            <a:avLst/>
          </a:prstGeom>
        </p:spPr>
      </p:pic>
      <p:pic>
        <p:nvPicPr>
          <p:cNvPr id="4" name="オンライン メディア 3" title="坂の上零×丸子貢 対談②～驚異の感染阻止力、ウイルスフリーX～　ネジオネラ菌や大腸菌、エイズ、マーズ、サーズ、鳥インフル等、ほぼ全てのウィルスに効果大。消臭、配管の掃除、温泉のろ過器の中や配管も除カビ">
            <a:hlinkClick r:id="" action="ppaction://media"/>
            <a:extLst>
              <a:ext uri="{FF2B5EF4-FFF2-40B4-BE49-F238E27FC236}">
                <a16:creationId xmlns:a16="http://schemas.microsoft.com/office/drawing/2014/main" id="{AB12C3DD-5E1D-40AF-91B5-7341C34C8E71}"/>
              </a:ext>
            </a:extLst>
          </p:cNvPr>
          <p:cNvPicPr>
            <a:picLocks noRot="1" noChangeAspect="1"/>
          </p:cNvPicPr>
          <p:nvPr>
            <a:videoFile r:link="rId2"/>
          </p:nvPr>
        </p:nvPicPr>
        <p:blipFill>
          <a:blip r:embed="rId6"/>
          <a:stretch>
            <a:fillRect/>
          </a:stretch>
        </p:blipFill>
        <p:spPr>
          <a:xfrm>
            <a:off x="5334894" y="2229300"/>
            <a:ext cx="2540000" cy="1435100"/>
          </a:xfrm>
          <a:prstGeom prst="rect">
            <a:avLst/>
          </a:prstGeom>
        </p:spPr>
      </p:pic>
      <p:pic>
        <p:nvPicPr>
          <p:cNvPr id="5" name="オンライン メディア 4" title="坂の上零×丸子貢 対談③～驚異の感染阻止力、ウイルスフリーX～　ネジオネラ菌や大腸菌、エイズ、マーズ、サーズ、鳥インフル等、ほぼ全てのウィルスに効果大。消臭、配管の掃除、温泉のろ過器の中や配管も除カビ">
            <a:hlinkClick r:id="" action="ppaction://media"/>
            <a:extLst>
              <a:ext uri="{FF2B5EF4-FFF2-40B4-BE49-F238E27FC236}">
                <a16:creationId xmlns:a16="http://schemas.microsoft.com/office/drawing/2014/main" id="{C0F983A6-D343-4318-BAA8-C7578AB8C575}"/>
              </a:ext>
            </a:extLst>
          </p:cNvPr>
          <p:cNvPicPr>
            <a:picLocks noRot="1" noChangeAspect="1"/>
          </p:cNvPicPr>
          <p:nvPr>
            <a:videoFile r:link="rId3"/>
          </p:nvPr>
        </p:nvPicPr>
        <p:blipFill>
          <a:blip r:embed="rId7"/>
          <a:stretch>
            <a:fillRect/>
          </a:stretch>
        </p:blipFill>
        <p:spPr>
          <a:xfrm>
            <a:off x="8355013" y="2240003"/>
            <a:ext cx="2540000" cy="1435100"/>
          </a:xfrm>
          <a:prstGeom prst="rect">
            <a:avLst/>
          </a:prstGeom>
        </p:spPr>
      </p:pic>
      <p:sp>
        <p:nvSpPr>
          <p:cNvPr id="6" name="テキスト ボックス 5">
            <a:extLst>
              <a:ext uri="{FF2B5EF4-FFF2-40B4-BE49-F238E27FC236}">
                <a16:creationId xmlns:a16="http://schemas.microsoft.com/office/drawing/2014/main" id="{E96A169C-A658-45C8-8F6E-3C62EC7D6061}"/>
              </a:ext>
            </a:extLst>
          </p:cNvPr>
          <p:cNvSpPr txBox="1"/>
          <p:nvPr/>
        </p:nvSpPr>
        <p:spPr>
          <a:xfrm>
            <a:off x="2494012" y="4581128"/>
            <a:ext cx="7776864" cy="840230"/>
          </a:xfrm>
          <a:prstGeom prst="rect">
            <a:avLst/>
          </a:prstGeom>
          <a:noFill/>
        </p:spPr>
        <p:txBody>
          <a:bodyPr wrap="square" rtlCol="0">
            <a:spAutoFit/>
          </a:bodyPr>
          <a:lstStyle/>
          <a:p>
            <a:pPr>
              <a:lnSpc>
                <a:spcPct val="90000"/>
              </a:lnSpc>
            </a:pPr>
            <a:r>
              <a:rPr kumimoji="1" lang="ja-JP" altLang="en-US" dirty="0"/>
              <a:t>Ｖ</a:t>
            </a:r>
            <a:r>
              <a:rPr kumimoji="1" lang="en-US" altLang="ja-JP" dirty="0"/>
              <a:t>IRUS </a:t>
            </a:r>
            <a:r>
              <a:rPr kumimoji="1" lang="ja-JP" altLang="en-US" dirty="0"/>
              <a:t>Ｆ</a:t>
            </a:r>
            <a:r>
              <a:rPr kumimoji="1" lang="en-US" altLang="ja-JP" dirty="0"/>
              <a:t>REE </a:t>
            </a:r>
            <a:r>
              <a:rPr kumimoji="1" lang="ja-JP" altLang="en-US" dirty="0"/>
              <a:t>シリーズはウィルス総合対策です。</a:t>
            </a:r>
            <a:endParaRPr kumimoji="1" lang="en-US" altLang="ja-JP" dirty="0"/>
          </a:p>
          <a:p>
            <a:pPr>
              <a:lnSpc>
                <a:spcPct val="90000"/>
              </a:lnSpc>
            </a:pPr>
            <a:endParaRPr kumimoji="1" lang="en-US" altLang="ja-JP" dirty="0"/>
          </a:p>
          <a:p>
            <a:pPr>
              <a:lnSpc>
                <a:spcPct val="90000"/>
              </a:lnSpc>
            </a:pPr>
            <a:r>
              <a:rPr kumimoji="1" lang="ja-JP" altLang="en-US" dirty="0"/>
              <a:t>あなたの大切な人や家族を守ります。</a:t>
            </a:r>
          </a:p>
        </p:txBody>
      </p:sp>
    </p:spTree>
    <p:extLst>
      <p:ext uri="{BB962C8B-B14F-4D97-AF65-F5344CB8AC3E}">
        <p14:creationId xmlns:p14="http://schemas.microsoft.com/office/powerpoint/2010/main" val="308114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765A37-E428-409D-8E78-149734536E16}"/>
              </a:ext>
            </a:extLst>
          </p:cNvPr>
          <p:cNvSpPr>
            <a:spLocks noGrp="1"/>
          </p:cNvSpPr>
          <p:nvPr>
            <p:ph type="title"/>
          </p:nvPr>
        </p:nvSpPr>
        <p:spPr>
          <a:xfrm>
            <a:off x="1053852" y="188640"/>
            <a:ext cx="9841160" cy="1143000"/>
          </a:xfrm>
        </p:spPr>
        <p:txBody>
          <a:bodyPr>
            <a:normAutofit/>
          </a:bodyPr>
          <a:lstStyle/>
          <a:p>
            <a:r>
              <a:rPr kumimoji="1" lang="ja-JP" altLang="en-US" dirty="0"/>
              <a:t>信頼のドクターズブランド！</a:t>
            </a:r>
          </a:p>
        </p:txBody>
      </p:sp>
      <p:sp>
        <p:nvSpPr>
          <p:cNvPr id="3" name="テキスト プレースホルダー 2">
            <a:extLst>
              <a:ext uri="{FF2B5EF4-FFF2-40B4-BE49-F238E27FC236}">
                <a16:creationId xmlns:a16="http://schemas.microsoft.com/office/drawing/2014/main" id="{CB2CDFA6-BE1E-44C4-8923-EB8601E6E271}"/>
              </a:ext>
            </a:extLst>
          </p:cNvPr>
          <p:cNvSpPr>
            <a:spLocks noGrp="1"/>
          </p:cNvSpPr>
          <p:nvPr>
            <p:ph type="body" idx="1"/>
          </p:nvPr>
        </p:nvSpPr>
        <p:spPr>
          <a:xfrm>
            <a:off x="1053852" y="1676399"/>
            <a:ext cx="4941103" cy="762001"/>
          </a:xfrm>
        </p:spPr>
        <p:txBody>
          <a:bodyPr/>
          <a:lstStyle/>
          <a:p>
            <a:r>
              <a:rPr lang="ja-JP" altLang="en-US" dirty="0"/>
              <a:t>医師</a:t>
            </a:r>
            <a:r>
              <a:rPr kumimoji="1" lang="ja-JP" altLang="en-US" dirty="0"/>
              <a:t>の所見付きのブランドマーク</a:t>
            </a:r>
          </a:p>
        </p:txBody>
      </p:sp>
      <p:sp>
        <p:nvSpPr>
          <p:cNvPr id="4" name="コンテンツ プレースホルダー 3">
            <a:extLst>
              <a:ext uri="{FF2B5EF4-FFF2-40B4-BE49-F238E27FC236}">
                <a16:creationId xmlns:a16="http://schemas.microsoft.com/office/drawing/2014/main" id="{099E6C7B-0116-4980-9B64-4C88FA08A41D}"/>
              </a:ext>
            </a:extLst>
          </p:cNvPr>
          <p:cNvSpPr>
            <a:spLocks noGrp="1"/>
          </p:cNvSpPr>
          <p:nvPr>
            <p:ph sz="half" idx="2"/>
          </p:nvPr>
        </p:nvSpPr>
        <p:spPr>
          <a:xfrm>
            <a:off x="1053852" y="2516457"/>
            <a:ext cx="4941103" cy="3655743"/>
          </a:xfrm>
        </p:spPr>
        <p:txBody>
          <a:bodyPr>
            <a:normAutofit/>
          </a:bodyPr>
          <a:lstStyle/>
          <a:p>
            <a:r>
              <a:rPr lang="ja-JP" altLang="en-US" dirty="0"/>
              <a:t>ドクターズブランド</a:t>
            </a:r>
            <a:r>
              <a:rPr lang="en-US" altLang="ja-JP" dirty="0"/>
              <a:t>NAU</a:t>
            </a:r>
            <a:r>
              <a:rPr lang="ja-JP" altLang="en-US" dirty="0"/>
              <a:t>は、医師に製品の良さ、素晴らしさを述べてもらい、</a:t>
            </a:r>
            <a:endParaRPr lang="en-US" altLang="ja-JP" dirty="0"/>
          </a:p>
          <a:p>
            <a:r>
              <a:rPr lang="ja-JP" altLang="en-US" dirty="0"/>
              <a:t>商品のすばらしさ、何ができるのかを、多くの人に伝えてもらう。</a:t>
            </a:r>
            <a:endParaRPr lang="en-US" altLang="ja-JP" dirty="0"/>
          </a:p>
          <a:p>
            <a:endParaRPr kumimoji="1" lang="en-US" altLang="ja-JP" dirty="0"/>
          </a:p>
          <a:p>
            <a:pPr marL="0" indent="0">
              <a:buNone/>
            </a:pPr>
            <a:r>
              <a:rPr lang="ja-JP" altLang="en-US" dirty="0"/>
              <a:t>薬事法などがあり、一般人、開発者でもいえないことが、医師には言える。</a:t>
            </a:r>
            <a:endParaRPr lang="en-US" altLang="ja-JP" dirty="0"/>
          </a:p>
        </p:txBody>
      </p:sp>
      <p:sp>
        <p:nvSpPr>
          <p:cNvPr id="5" name="テキスト プレースホルダー 4">
            <a:extLst>
              <a:ext uri="{FF2B5EF4-FFF2-40B4-BE49-F238E27FC236}">
                <a16:creationId xmlns:a16="http://schemas.microsoft.com/office/drawing/2014/main" id="{98815833-B84F-4AD0-94BE-B37AAED72187}"/>
              </a:ext>
            </a:extLst>
          </p:cNvPr>
          <p:cNvSpPr>
            <a:spLocks noGrp="1"/>
          </p:cNvSpPr>
          <p:nvPr>
            <p:ph type="body" sz="quarter" idx="3"/>
          </p:nvPr>
        </p:nvSpPr>
        <p:spPr>
          <a:xfrm>
            <a:off x="6191754" y="1676399"/>
            <a:ext cx="4703259" cy="762001"/>
          </a:xfrm>
        </p:spPr>
        <p:txBody>
          <a:bodyPr/>
          <a:lstStyle/>
          <a:p>
            <a:r>
              <a:rPr kumimoji="1" lang="ja-JP" altLang="en-US" dirty="0"/>
              <a:t>良いイメージ・信頼性アップ</a:t>
            </a:r>
          </a:p>
        </p:txBody>
      </p:sp>
      <p:sp>
        <p:nvSpPr>
          <p:cNvPr id="6" name="コンテンツ プレースホルダー 5">
            <a:extLst>
              <a:ext uri="{FF2B5EF4-FFF2-40B4-BE49-F238E27FC236}">
                <a16:creationId xmlns:a16="http://schemas.microsoft.com/office/drawing/2014/main" id="{54E82F0C-963C-48FA-8673-DA726073F919}"/>
              </a:ext>
            </a:extLst>
          </p:cNvPr>
          <p:cNvSpPr>
            <a:spLocks noGrp="1"/>
          </p:cNvSpPr>
          <p:nvPr>
            <p:ph sz="quarter" idx="4"/>
          </p:nvPr>
        </p:nvSpPr>
        <p:spPr>
          <a:xfrm>
            <a:off x="6191754" y="2524991"/>
            <a:ext cx="5591290" cy="3647209"/>
          </a:xfrm>
        </p:spPr>
        <p:txBody>
          <a:bodyPr>
            <a:normAutofit/>
          </a:bodyPr>
          <a:lstStyle/>
          <a:p>
            <a:r>
              <a:rPr kumimoji="1" lang="ja-JP" altLang="en-US" dirty="0"/>
              <a:t>ドクターズブランドは、市民による地方創生の共存共栄社会をつくり、地域経済を育成する道。</a:t>
            </a:r>
            <a:endParaRPr kumimoji="1" lang="en-US" altLang="ja-JP" dirty="0"/>
          </a:p>
          <a:p>
            <a:r>
              <a:rPr kumimoji="1" lang="ja-JP" altLang="en-US" dirty="0"/>
              <a:t>なので、とても良いイメージを得られます。</a:t>
            </a:r>
            <a:endParaRPr kumimoji="1" lang="en-US" altLang="ja-JP" dirty="0"/>
          </a:p>
          <a:p>
            <a:r>
              <a:rPr kumimoji="1" lang="ja-JP" altLang="en-US" dirty="0"/>
              <a:t>ドクターズブランドで、医師に商品の特性、素晴らしさ、医学的メリットなども語ってもらう。手数料払う</a:t>
            </a:r>
          </a:p>
        </p:txBody>
      </p:sp>
      <p:pic>
        <p:nvPicPr>
          <p:cNvPr id="9" name="図 8" descr="ロゴ&#10;&#10;自動的に生成された説明">
            <a:extLst>
              <a:ext uri="{FF2B5EF4-FFF2-40B4-BE49-F238E27FC236}">
                <a16:creationId xmlns:a16="http://schemas.microsoft.com/office/drawing/2014/main" id="{53E9B9C9-5B34-4F4E-8E02-E87868BF4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2884" y="295273"/>
            <a:ext cx="1628775" cy="1628775"/>
          </a:xfrm>
          <a:prstGeom prst="rect">
            <a:avLst/>
          </a:prstGeom>
        </p:spPr>
      </p:pic>
    </p:spTree>
    <p:extLst>
      <p:ext uri="{BB962C8B-B14F-4D97-AF65-F5344CB8AC3E}">
        <p14:creationId xmlns:p14="http://schemas.microsoft.com/office/powerpoint/2010/main" val="23062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4DAD80-411B-43C1-B23B-D3D7DF73E39C}"/>
              </a:ext>
            </a:extLst>
          </p:cNvPr>
          <p:cNvSpPr>
            <a:spLocks noGrp="1"/>
          </p:cNvSpPr>
          <p:nvPr>
            <p:ph type="title"/>
          </p:nvPr>
        </p:nvSpPr>
        <p:spPr>
          <a:xfrm>
            <a:off x="1293812" y="34025"/>
            <a:ext cx="9601200" cy="1143000"/>
          </a:xfrm>
        </p:spPr>
        <p:txBody>
          <a:bodyPr>
            <a:normAutofit fontScale="90000"/>
          </a:bodyPr>
          <a:lstStyle/>
          <a:p>
            <a:r>
              <a:rPr kumimoji="1" lang="en-US" altLang="ja-JP" dirty="0"/>
              <a:t>VIRUS FREE X </a:t>
            </a:r>
            <a:r>
              <a:rPr kumimoji="1" lang="ja-JP" altLang="en-US" dirty="0"/>
              <a:t>　なぜ他の除菌液より優れているのか</a:t>
            </a:r>
          </a:p>
        </p:txBody>
      </p:sp>
      <p:sp>
        <p:nvSpPr>
          <p:cNvPr id="4" name="コンテンツ プレースホルダー 3">
            <a:extLst>
              <a:ext uri="{FF2B5EF4-FFF2-40B4-BE49-F238E27FC236}">
                <a16:creationId xmlns:a16="http://schemas.microsoft.com/office/drawing/2014/main" id="{1D687D26-ED66-418A-9372-D6946B791881}"/>
              </a:ext>
            </a:extLst>
          </p:cNvPr>
          <p:cNvSpPr>
            <a:spLocks noGrp="1"/>
          </p:cNvSpPr>
          <p:nvPr>
            <p:ph sz="half" idx="2"/>
          </p:nvPr>
        </p:nvSpPr>
        <p:spPr>
          <a:xfrm>
            <a:off x="1293812" y="2516457"/>
            <a:ext cx="4701142" cy="3776198"/>
          </a:xfrm>
        </p:spPr>
        <p:txBody>
          <a:bodyPr>
            <a:normAutofit fontScale="70000" lnSpcReduction="20000"/>
          </a:bodyPr>
          <a:lstStyle/>
          <a:p>
            <a:r>
              <a:rPr kumimoji="1" lang="ja-JP" altLang="en-US" dirty="0"/>
              <a:t>通常、溶剤は水なので中でカビになりやすい。</a:t>
            </a:r>
            <a:endParaRPr kumimoji="1" lang="en-US" altLang="ja-JP" dirty="0"/>
          </a:p>
          <a:p>
            <a:pPr marL="0" indent="0">
              <a:buNone/>
            </a:pPr>
            <a:r>
              <a:rPr lang="ja-JP" altLang="en-US" dirty="0"/>
              <a:t>　　</a:t>
            </a:r>
            <a:r>
              <a:rPr kumimoji="1" lang="ja-JP" altLang="en-US" dirty="0"/>
              <a:t>しかし、ウィルスフリー</a:t>
            </a:r>
            <a:r>
              <a:rPr kumimoji="1" lang="en-US" altLang="ja-JP" dirty="0"/>
              <a:t>Ⅹ</a:t>
            </a:r>
            <a:r>
              <a:rPr kumimoji="1" lang="ja-JP" altLang="en-US" dirty="0"/>
              <a:t>は、カビ防止、除カビ、</a:t>
            </a:r>
            <a:endParaRPr kumimoji="1" lang="en-US" altLang="ja-JP" dirty="0"/>
          </a:p>
          <a:p>
            <a:pPr marL="0" indent="0">
              <a:buNone/>
            </a:pPr>
            <a:r>
              <a:rPr lang="ja-JP" altLang="en-US" dirty="0"/>
              <a:t>　　</a:t>
            </a:r>
            <a:r>
              <a:rPr kumimoji="1" lang="ja-JP" altLang="en-US" dirty="0"/>
              <a:t>除サビ、防カビ対策に使われてきた信頼できる原液</a:t>
            </a:r>
            <a:endParaRPr kumimoji="1" lang="en-US" altLang="ja-JP" dirty="0"/>
          </a:p>
          <a:p>
            <a:pPr marL="0" indent="0">
              <a:buNone/>
            </a:pPr>
            <a:r>
              <a:rPr lang="ja-JP" altLang="en-US" dirty="0"/>
              <a:t>　　</a:t>
            </a:r>
            <a:r>
              <a:rPr kumimoji="1" lang="ja-JP" altLang="en-US" dirty="0"/>
              <a:t>なので、カビの発生を防ぐ。</a:t>
            </a:r>
            <a:endParaRPr kumimoji="1" lang="en-US" altLang="ja-JP" dirty="0"/>
          </a:p>
          <a:p>
            <a:endParaRPr lang="en-US" altLang="ja-JP" dirty="0"/>
          </a:p>
          <a:p>
            <a:r>
              <a:rPr kumimoji="1" lang="ja-JP" altLang="en-US" dirty="0"/>
              <a:t>カビを防止する力があるので、噴霧器本体を</a:t>
            </a:r>
            <a:endParaRPr kumimoji="1" lang="en-US" altLang="ja-JP" dirty="0"/>
          </a:p>
          <a:p>
            <a:pPr marL="0" indent="0">
              <a:buNone/>
            </a:pPr>
            <a:r>
              <a:rPr lang="ja-JP" altLang="en-US" dirty="0"/>
              <a:t>　　</a:t>
            </a:r>
            <a:r>
              <a:rPr kumimoji="1" lang="ja-JP" altLang="en-US" dirty="0"/>
              <a:t>長持ちさせる。</a:t>
            </a:r>
            <a:endParaRPr kumimoji="1" lang="en-US" altLang="ja-JP" dirty="0"/>
          </a:p>
          <a:p>
            <a:endParaRPr lang="en-US" altLang="ja-JP" dirty="0"/>
          </a:p>
          <a:p>
            <a:r>
              <a:rPr kumimoji="1" lang="ja-JP" altLang="en-US" dirty="0"/>
              <a:t>ノズルなどの詰まりが起きない。</a:t>
            </a:r>
            <a:endParaRPr kumimoji="1" lang="en-US" altLang="ja-JP" dirty="0"/>
          </a:p>
          <a:p>
            <a:endParaRPr lang="en-US" altLang="ja-JP" dirty="0"/>
          </a:p>
          <a:p>
            <a:endParaRPr kumimoji="1" lang="en-US" altLang="ja-JP" dirty="0"/>
          </a:p>
        </p:txBody>
      </p:sp>
      <p:sp>
        <p:nvSpPr>
          <p:cNvPr id="6" name="コンテンツ プレースホルダー 5">
            <a:extLst>
              <a:ext uri="{FF2B5EF4-FFF2-40B4-BE49-F238E27FC236}">
                <a16:creationId xmlns:a16="http://schemas.microsoft.com/office/drawing/2014/main" id="{31DBD37E-A6FC-4582-A405-9E2279D848C0}"/>
              </a:ext>
            </a:extLst>
          </p:cNvPr>
          <p:cNvSpPr>
            <a:spLocks noGrp="1"/>
          </p:cNvSpPr>
          <p:nvPr>
            <p:ph sz="quarter" idx="4"/>
          </p:nvPr>
        </p:nvSpPr>
        <p:spPr>
          <a:xfrm>
            <a:off x="6191753" y="2516457"/>
            <a:ext cx="4703259" cy="4132404"/>
          </a:xfrm>
        </p:spPr>
        <p:txBody>
          <a:bodyPr>
            <a:normAutofit fontScale="70000" lnSpcReduction="20000"/>
          </a:bodyPr>
          <a:lstStyle/>
          <a:p>
            <a:r>
              <a:rPr kumimoji="1" lang="ja-JP" altLang="en-US" dirty="0"/>
              <a:t>業界トップクラスの実力と成果</a:t>
            </a:r>
            <a:endParaRPr kumimoji="1" lang="en-US" altLang="ja-JP" dirty="0"/>
          </a:p>
          <a:p>
            <a:pPr marL="0" indent="0">
              <a:buNone/>
            </a:pPr>
            <a:endParaRPr lang="en-US" altLang="ja-JP" dirty="0"/>
          </a:p>
          <a:p>
            <a:pPr marL="342900" indent="-342900"/>
            <a:r>
              <a:rPr lang="ja-JP" altLang="en-US" dirty="0"/>
              <a:t>際立ったカビ防止力</a:t>
            </a:r>
            <a:endParaRPr lang="en-US" altLang="ja-JP" dirty="0"/>
          </a:p>
          <a:p>
            <a:pPr marL="342900" indent="-342900"/>
            <a:endParaRPr lang="en-US" altLang="ja-JP" dirty="0"/>
          </a:p>
          <a:p>
            <a:pPr marL="342900" indent="-342900"/>
            <a:r>
              <a:rPr lang="ja-JP" altLang="en-US" dirty="0"/>
              <a:t>コロナの他ほぼすべてのウィルスに効果を発揮する</a:t>
            </a:r>
            <a:endParaRPr lang="en-US" altLang="ja-JP" dirty="0"/>
          </a:p>
          <a:p>
            <a:pPr marL="342900" indent="-342900"/>
            <a:endParaRPr lang="en-US" altLang="ja-JP" dirty="0"/>
          </a:p>
          <a:p>
            <a:pPr marL="342900" indent="-342900"/>
            <a:r>
              <a:rPr lang="ja-JP" altLang="en-US" dirty="0"/>
              <a:t>即効性があり、こすったり、はがれない限り、その</a:t>
            </a:r>
            <a:endParaRPr lang="en-US" altLang="ja-JP" dirty="0"/>
          </a:p>
          <a:p>
            <a:pPr marL="0" indent="0">
              <a:buNone/>
            </a:pPr>
            <a:r>
              <a:rPr lang="ja-JP" altLang="en-US" dirty="0"/>
              <a:t>　　　効果を長く持続させる。（数か月）</a:t>
            </a:r>
            <a:endParaRPr lang="en-US" altLang="ja-JP" dirty="0"/>
          </a:p>
          <a:p>
            <a:pPr marL="342900" indent="-342900"/>
            <a:endParaRPr lang="en-US" altLang="ja-JP" dirty="0"/>
          </a:p>
          <a:p>
            <a:pPr marL="342900" indent="-342900"/>
            <a:r>
              <a:rPr lang="ja-JP" altLang="en-US" dirty="0"/>
              <a:t>しかも、他の除菌抗菌剤や消毒液と比較しても、</a:t>
            </a:r>
            <a:endParaRPr lang="en-US" altLang="ja-JP" dirty="0"/>
          </a:p>
          <a:p>
            <a:pPr marL="0" indent="0">
              <a:buNone/>
            </a:pPr>
            <a:r>
              <a:rPr lang="ja-JP" altLang="en-US" dirty="0"/>
              <a:t>　　　価格が、</a:t>
            </a:r>
            <a:r>
              <a:rPr lang="en-US" altLang="ja-JP" dirty="0"/>
              <a:t>5</a:t>
            </a:r>
            <a:r>
              <a:rPr lang="ja-JP" altLang="en-US" dirty="0"/>
              <a:t>分の</a:t>
            </a:r>
            <a:r>
              <a:rPr lang="en-US" altLang="ja-JP" dirty="0"/>
              <a:t>1</a:t>
            </a:r>
            <a:r>
              <a:rPr lang="ja-JP" altLang="en-US" dirty="0"/>
              <a:t>から</a:t>
            </a:r>
            <a:r>
              <a:rPr lang="en-US" altLang="ja-JP" dirty="0"/>
              <a:t>10</a:t>
            </a:r>
            <a:r>
              <a:rPr lang="ja-JP" altLang="en-US" dirty="0"/>
              <a:t>分の１と、破格の安さ！</a:t>
            </a:r>
            <a:endParaRPr lang="en-US" altLang="ja-JP" dirty="0"/>
          </a:p>
          <a:p>
            <a:pPr marL="0" indent="0">
              <a:buNone/>
            </a:pPr>
            <a:endParaRPr lang="en-US" altLang="ja-JP" dirty="0"/>
          </a:p>
          <a:p>
            <a:endParaRPr lang="en-US" altLang="ja-JP" dirty="0"/>
          </a:p>
        </p:txBody>
      </p:sp>
      <p:sp>
        <p:nvSpPr>
          <p:cNvPr id="7" name="テキスト ボックス 6">
            <a:extLst>
              <a:ext uri="{FF2B5EF4-FFF2-40B4-BE49-F238E27FC236}">
                <a16:creationId xmlns:a16="http://schemas.microsoft.com/office/drawing/2014/main" id="{455CA8C6-2682-4DBC-8AA5-B7E5BD4B1A23}"/>
              </a:ext>
            </a:extLst>
          </p:cNvPr>
          <p:cNvSpPr txBox="1"/>
          <p:nvPr/>
        </p:nvSpPr>
        <p:spPr>
          <a:xfrm>
            <a:off x="1341884" y="1412776"/>
            <a:ext cx="9841161" cy="867930"/>
          </a:xfrm>
          <a:prstGeom prst="rect">
            <a:avLst/>
          </a:prstGeom>
          <a:noFill/>
        </p:spPr>
        <p:txBody>
          <a:bodyPr wrap="square" rtlCol="0">
            <a:spAutoFit/>
          </a:bodyPr>
          <a:lstStyle/>
          <a:p>
            <a:pPr>
              <a:lnSpc>
                <a:spcPct val="90000"/>
              </a:lnSpc>
            </a:pPr>
            <a:r>
              <a:rPr kumimoji="1" lang="ja-JP" altLang="en-US" sz="2800" dirty="0"/>
              <a:t>資産的な優位性　　　　　　　性能技術の高さ：</a:t>
            </a:r>
            <a:endParaRPr kumimoji="1" lang="en-US" altLang="ja-JP" sz="2800" dirty="0"/>
          </a:p>
          <a:p>
            <a:pPr>
              <a:lnSpc>
                <a:spcPct val="90000"/>
              </a:lnSpc>
            </a:pPr>
            <a:r>
              <a:rPr kumimoji="1" lang="ja-JP" altLang="en-US" sz="2800" dirty="0"/>
              <a:t>　　　　　　　　　　　　　　経済的な優位性</a:t>
            </a:r>
          </a:p>
        </p:txBody>
      </p:sp>
      <p:sp>
        <p:nvSpPr>
          <p:cNvPr id="8" name="吹き出し: 角を丸めた四角形 7">
            <a:extLst>
              <a:ext uri="{FF2B5EF4-FFF2-40B4-BE49-F238E27FC236}">
                <a16:creationId xmlns:a16="http://schemas.microsoft.com/office/drawing/2014/main" id="{8C6F2DE7-DB34-479F-8039-D2CD4E77CAD1}"/>
              </a:ext>
            </a:extLst>
          </p:cNvPr>
          <p:cNvSpPr/>
          <p:nvPr/>
        </p:nvSpPr>
        <p:spPr>
          <a:xfrm>
            <a:off x="2494012" y="5761904"/>
            <a:ext cx="3384376" cy="915604"/>
          </a:xfrm>
          <a:prstGeom prst="wedgeRoundRectCallout">
            <a:avLst>
              <a:gd name="adj1" fmla="val 74087"/>
              <a:gd name="adj2" fmla="val -215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毎日ずっと使うので、</a:t>
            </a:r>
            <a:endParaRPr kumimoji="1" lang="en-US" altLang="ja-JP" sz="2000" dirty="0"/>
          </a:p>
          <a:p>
            <a:pPr algn="ctr"/>
            <a:r>
              <a:rPr kumimoji="1" lang="ja-JP" altLang="en-US" sz="2000" dirty="0"/>
              <a:t>価格が高いと続かない！</a:t>
            </a:r>
          </a:p>
        </p:txBody>
      </p:sp>
      <p:sp>
        <p:nvSpPr>
          <p:cNvPr id="9" name="吹き出し: 角を丸めた四角形 8">
            <a:extLst>
              <a:ext uri="{FF2B5EF4-FFF2-40B4-BE49-F238E27FC236}">
                <a16:creationId xmlns:a16="http://schemas.microsoft.com/office/drawing/2014/main" id="{A8269CFA-78E2-4F68-B60D-40B086BCBF29}"/>
              </a:ext>
            </a:extLst>
          </p:cNvPr>
          <p:cNvSpPr/>
          <p:nvPr/>
        </p:nvSpPr>
        <p:spPr>
          <a:xfrm>
            <a:off x="9406780" y="1916832"/>
            <a:ext cx="2520280" cy="1152128"/>
          </a:xfrm>
          <a:prstGeom prst="wedgeRoundRectCallout">
            <a:avLst>
              <a:gd name="adj1" fmla="val -64956"/>
              <a:gd name="adj2" fmla="val -327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安かろう、悪かろうでは、困る</a:t>
            </a:r>
            <a:r>
              <a:rPr kumimoji="1" lang="en-US" altLang="ja-JP" dirty="0"/>
              <a:t>…</a:t>
            </a:r>
            <a:endParaRPr kumimoji="1" lang="ja-JP" altLang="en-US" dirty="0"/>
          </a:p>
        </p:txBody>
      </p:sp>
    </p:spTree>
    <p:extLst>
      <p:ext uri="{BB962C8B-B14F-4D97-AF65-F5344CB8AC3E}">
        <p14:creationId xmlns:p14="http://schemas.microsoft.com/office/powerpoint/2010/main" val="40912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3813" y="381000"/>
            <a:ext cx="9601200" cy="1031776"/>
          </a:xfrm>
        </p:spPr>
        <p:txBody>
          <a:bodyPr rtlCol="0">
            <a:normAutofit fontScale="90000"/>
          </a:bodyPr>
          <a:lstStyle/>
          <a:p>
            <a:pPr rtl="0"/>
            <a:r>
              <a:rPr lang="ja-JP" altLang="en-US" dirty="0"/>
              <a:t>ウィルスフリー</a:t>
            </a:r>
            <a:r>
              <a:rPr lang="en-US" altLang="ja-JP" dirty="0"/>
              <a:t>Ⅹ</a:t>
            </a:r>
            <a:r>
              <a:rPr lang="ja-JP" altLang="en-US" dirty="0"/>
              <a:t>の原液の研究開発の目的と歴史</a:t>
            </a:r>
            <a:endParaRPr lang="en-US" altLang="ja-JP" dirty="0"/>
          </a:p>
        </p:txBody>
      </p:sp>
      <p:sp>
        <p:nvSpPr>
          <p:cNvPr id="3" name="テキスト ボックス 2">
            <a:extLst>
              <a:ext uri="{FF2B5EF4-FFF2-40B4-BE49-F238E27FC236}">
                <a16:creationId xmlns:a16="http://schemas.microsoft.com/office/drawing/2014/main" id="{CB0FF75E-FAC4-4451-BAB0-F557D33DBAE4}"/>
              </a:ext>
            </a:extLst>
          </p:cNvPr>
          <p:cNvSpPr txBox="1"/>
          <p:nvPr/>
        </p:nvSpPr>
        <p:spPr>
          <a:xfrm>
            <a:off x="1701924" y="1844824"/>
            <a:ext cx="9073008" cy="4330416"/>
          </a:xfrm>
          <a:prstGeom prst="rect">
            <a:avLst/>
          </a:prstGeom>
          <a:noFill/>
        </p:spPr>
        <p:txBody>
          <a:bodyPr wrap="square" rtlCol="0">
            <a:spAutoFit/>
          </a:bodyPr>
          <a:lstStyle/>
          <a:p>
            <a:pPr>
              <a:lnSpc>
                <a:spcPct val="90000"/>
              </a:lnSpc>
            </a:pPr>
            <a:r>
              <a:rPr kumimoji="1" lang="ja-JP" altLang="en-US" dirty="0"/>
              <a:t>１．コロナより強力で怖いレジオネラ菌を駆除するための目的で研究開発がなされた</a:t>
            </a:r>
            <a:endParaRPr kumimoji="1" lang="en-US" altLang="ja-JP" dirty="0"/>
          </a:p>
          <a:p>
            <a:pPr>
              <a:lnSpc>
                <a:spcPct val="90000"/>
              </a:lnSpc>
            </a:pPr>
            <a:endParaRPr kumimoji="1" lang="en-US" altLang="ja-JP" dirty="0"/>
          </a:p>
          <a:p>
            <a:pPr>
              <a:lnSpc>
                <a:spcPct val="90000"/>
              </a:lnSpc>
            </a:pPr>
            <a:r>
              <a:rPr kumimoji="1" lang="ja-JP" altLang="en-US" dirty="0"/>
              <a:t>２．レジオネラ菌は、感染すると致死に至る確率も低くない。</a:t>
            </a:r>
            <a:endParaRPr kumimoji="1" lang="en-US" altLang="ja-JP" dirty="0"/>
          </a:p>
          <a:p>
            <a:pPr>
              <a:lnSpc>
                <a:spcPct val="90000"/>
              </a:lnSpc>
            </a:pPr>
            <a:r>
              <a:rPr kumimoji="1" lang="ja-JP" altLang="en-US" dirty="0"/>
              <a:t>　　飲食店や温泉旅館、ホテルでレジオネラ菌の被害や感染が出ると、損害賠償問題</a:t>
            </a:r>
            <a:endParaRPr kumimoji="1" lang="en-US" altLang="ja-JP" dirty="0"/>
          </a:p>
          <a:p>
            <a:pPr>
              <a:lnSpc>
                <a:spcPct val="90000"/>
              </a:lnSpc>
            </a:pPr>
            <a:r>
              <a:rPr kumimoji="1" lang="ja-JP" altLang="en-US" dirty="0"/>
              <a:t>　　になり、営業はできなくなる。</a:t>
            </a:r>
            <a:endParaRPr kumimoji="1" lang="en-US" altLang="ja-JP" dirty="0"/>
          </a:p>
          <a:p>
            <a:pPr>
              <a:lnSpc>
                <a:spcPct val="90000"/>
              </a:lnSpc>
            </a:pPr>
            <a:endParaRPr kumimoji="1" lang="en-US" altLang="ja-JP" dirty="0"/>
          </a:p>
          <a:p>
            <a:pPr>
              <a:lnSpc>
                <a:spcPct val="90000"/>
              </a:lnSpc>
            </a:pPr>
            <a:r>
              <a:rPr kumimoji="1" lang="ja-JP" altLang="en-US" dirty="0"/>
              <a:t>３．したがって、塩素を入れる。だが、塩素は人体に悪く、健康障害や、施設（配管、</a:t>
            </a:r>
            <a:endParaRPr kumimoji="1" lang="en-US" altLang="ja-JP" dirty="0"/>
          </a:p>
          <a:p>
            <a:pPr>
              <a:lnSpc>
                <a:spcPct val="90000"/>
              </a:lnSpc>
            </a:pPr>
            <a:r>
              <a:rPr kumimoji="1" lang="ja-JP" altLang="en-US" dirty="0"/>
              <a:t>　　ろ過機）を痛めてしまう。気体化した塩素が気管支や肺に入り炎症を起こす。</a:t>
            </a:r>
            <a:endParaRPr kumimoji="1" lang="en-US" altLang="ja-JP" dirty="0"/>
          </a:p>
          <a:p>
            <a:pPr>
              <a:lnSpc>
                <a:spcPct val="90000"/>
              </a:lnSpc>
            </a:pPr>
            <a:r>
              <a:rPr kumimoji="1" lang="ja-JP" altLang="en-US" dirty="0"/>
              <a:t>　　塩素はまた、人体にも悪く、これを流すと川も汚れる。</a:t>
            </a:r>
            <a:endParaRPr kumimoji="1" lang="en-US" altLang="ja-JP" dirty="0"/>
          </a:p>
          <a:p>
            <a:pPr>
              <a:lnSpc>
                <a:spcPct val="90000"/>
              </a:lnSpc>
            </a:pPr>
            <a:r>
              <a:rPr kumimoji="1" lang="ja-JP" altLang="en-US" dirty="0"/>
              <a:t>　</a:t>
            </a:r>
            <a:endParaRPr kumimoji="1" lang="en-US" altLang="ja-JP" dirty="0"/>
          </a:p>
          <a:p>
            <a:pPr>
              <a:lnSpc>
                <a:spcPct val="90000"/>
              </a:lnSpc>
            </a:pPr>
            <a:r>
              <a:rPr kumimoji="1" lang="ja-JP" altLang="en-US" dirty="0"/>
              <a:t>４．人体に安心安全。赤ちゃんのお尻ふきにも使われている。</a:t>
            </a:r>
            <a:endParaRPr kumimoji="1" lang="en-US" altLang="ja-JP" dirty="0"/>
          </a:p>
          <a:p>
            <a:pPr>
              <a:lnSpc>
                <a:spcPct val="90000"/>
              </a:lnSpc>
            </a:pPr>
            <a:r>
              <a:rPr kumimoji="1" lang="ja-JP" altLang="en-US" dirty="0"/>
              <a:t>　　塩素以外で、このレジオネラ菌を不活性化するための薬剤が開発された。</a:t>
            </a:r>
            <a:endParaRPr kumimoji="1" lang="en-US" altLang="ja-JP" dirty="0"/>
          </a:p>
          <a:p>
            <a:pPr>
              <a:lnSpc>
                <a:spcPct val="90000"/>
              </a:lnSpc>
            </a:pPr>
            <a:endParaRPr kumimoji="1" lang="en-US" altLang="ja-JP" dirty="0"/>
          </a:p>
          <a:p>
            <a:pPr>
              <a:lnSpc>
                <a:spcPct val="90000"/>
              </a:lnSpc>
            </a:pPr>
            <a:r>
              <a:rPr kumimoji="1" lang="ja-JP" altLang="en-US" dirty="0"/>
              <a:t>３．レジオネラ菌も、他のウィルスと同じく、配管内などの密封された、</a:t>
            </a:r>
            <a:endParaRPr kumimoji="1" lang="en-US" altLang="ja-JP" dirty="0"/>
          </a:p>
          <a:p>
            <a:pPr>
              <a:lnSpc>
                <a:spcPct val="90000"/>
              </a:lnSpc>
            </a:pPr>
            <a:r>
              <a:rPr kumimoji="1" lang="ja-JP" altLang="en-US" dirty="0"/>
              <a:t>　　光がない場所で繁殖し、巣をつくる。これをバイオフォームと言う。</a:t>
            </a:r>
            <a:endParaRPr kumimoji="1" lang="en-US" altLang="ja-JP" dirty="0"/>
          </a:p>
          <a:p>
            <a:pPr>
              <a:lnSpc>
                <a:spcPct val="90000"/>
              </a:lnSpc>
            </a:pPr>
            <a:endParaRPr kumimoji="1" lang="en-US" altLang="ja-JP" dirty="0"/>
          </a:p>
          <a:p>
            <a:pPr>
              <a:lnSpc>
                <a:spcPct val="90000"/>
              </a:lnSpc>
            </a:pPr>
            <a:r>
              <a:rPr kumimoji="1" lang="ja-JP" altLang="en-US" dirty="0"/>
              <a:t>４．そのレジオネラ菌の巣（バイオフォーム）を元から絶ちます。　　　　　　　　　　　　　　　　　　　　　　　　　　　　　　　　　　　　　　　　　　　　　　　　　　　　　　　　　　　　　　　　　　　　　　　　　　　　　　　　　　　　　　　　　　　　　　　　　　　　　　　　　　　　　　　　　　　　　　　　　　　　　　　　　　　　　　　　　　　　　　　　　　　　　　　　　　　　　　　　　　　　　　　　　　　　　　　　　　　　　　　　　　　　　　　　　　　　　　　　　　　　　　　　　　　　　　　　　　　　　　　　　　　　　　　　　　　　　　　　　　　　　　　　　　　　　　　　　　　　　　　　　　　　　　　　　　　　　　　　　　　　　　　　　　　　　　　　　　　　　　　　　　　　　　　　　　　　　　　　　　　　　　　　　　　　　　　　　　　　　　　　　　　　　　　　　　　　　　　　　　　　　　　　　　　　　　　　　　　　　　　　　　　　　　　　　　　　　　　　　　　　　　　　　　　　　　　　　　　　　　　　　　　　　　　　　　　　　　　　　　　　　　　　　　　　　　　　　　　　　　　　　　　　　　　　　　　　　　　　　　　　　　　　　　　　　　　　　　　　　　　　　　　　　　　　　　　　　　　　　　　　　　　　　　　　　　　　　　　　　　　　　　　　　　　　　　　　　　　　　　　　　　　　　　　　　　　　　　　　　　　　　　　　　　　　　　　　　　　　　　　　　　　　　　　　　　　　　　　　　　　　　　　　　　　　　　　　　　　　　　　　　　　　　　　　　　　　　　　　　　　　　　　　　　　　　　　　　　　　　　　　　　　　　　　　　　　　　　　　　　　　　　　　　　　　　　　　　　　　　　　　　　　　　　　　　　　　　　　　　　　　　　　　　　　　　　　　　　　　　　　　　　　　　　　　　　　　　　　　　　　　　　　　　　　　　　　　　　　　　　　　　　　　　　　　　　　　　　　　　　　　　　　　　　　　　　　　　　　　　　　　　　　　　　　　　　　　　　　　　　　　　　　　　　　　　　　　　　　　　　　　　　　　　　　　　　　　　　　　　　　　　　　　　　　　　　　　　　　　　　　　　　　　　　　　　　　　　　　　　　　　　　　　　　　　　　　　　　　　　　　　　　　　　　　　　　　　　　　　　　　　　　　　　　　　　　　　　　　　　　　　　　　　　　　　　　　　　　　　　　　　　　　　　　　　　　　　　　　　　　　　　　　　　　　　　　　　　　　　　　　　　　　　　　　　　　　　　　　　　　　　　　　　　　　　　　　　　　　　　　　　　　　　　　　　　　　　　　　　　　　　　　　　　　　　　　　　　　　　　　　　　　　　　　　　　　　　　　　　　　　　　　　　　　　　　　　　　　　　　　　　　　　　　　　　　　　　　　　　　　　　　　　　　　　　　　　　　　　　　　　　　　　　　　　　　　　　　　　　　　　　　　　　　　　　　　　　　　　　　　　　　　　　　　　　　　　　　　　　　　　　　　　　　　　　　　　　　　　　　　　　　　　　　　　　　　　　　　　　　　　　　　　　　　　　　　　　　　　　　　　　　　　　　　　　　　　　　　　　　　　　　　　　　　　　　　　　　　　　　　　　　　　　　　　　　　　　　　　　　　　　　　　　　　　　　　　　　　　　　　　　　　　　　　　　　　　　　　　　　　　　　　　　　　　　　　　　　　　　　　　　　　　　　　　　　　　　　　　　　　　　　　　　　　　　　　　　　　　　　　　　　　　　　　　　　　　　　　　　　　　　　　　　　　　　　　　　　　　　　　　　　　　　　　　　　　　　　　　　　　　　　　　　　　　　　　　　　　　　　　　　　　　　　　　　　　　　　　　　　　　　　　　　　　　　　　　　　　　　　　　　　　　　　　　　　　　　　　　　　　　　　　　　　　　　　　　　　　　　　　　　　　　　　　　　　　　　　　　　　　　　　　　　　　　　　　　　　　　　　　　　　　　　　　　　　　　　　　　　　　　　　　　　　　　　　　　　　　　　　　　　　　　　　　　　　　　　　　　　　　　　　　　　　　　　　　　　　　　　　　　　　　　　　　　　　　　　　　　　　　　　　　　　　　　　　　　　　　　　　　　　　　　　　　　　　　　　　　　　　　　　　　　　　　　　　　　　　　　　　　　　　　　　　　　　　　　　　　　　　　　　　　　　　　　　　　　　　　　　　　　　　　　　　　　　　　　　　　　　　　　　　　　　　　　　　　　　　　　　　　　　　　　　　　　　　　　　　　　　　　　　　　　　　　　　　　　　　　　　　　　　　　　　　　　　　　　　　　　　　　　　　　　　　　　　　　　　　　　　　　　　　　　</a:t>
            </a:r>
          </a:p>
        </p:txBody>
      </p:sp>
      <p:pic>
        <p:nvPicPr>
          <p:cNvPr id="4" name="図 3">
            <a:extLst>
              <a:ext uri="{FF2B5EF4-FFF2-40B4-BE49-F238E27FC236}">
                <a16:creationId xmlns:a16="http://schemas.microsoft.com/office/drawing/2014/main" id="{2704D43A-573F-44E0-894D-3297398F43FA}"/>
              </a:ext>
            </a:extLst>
          </p:cNvPr>
          <p:cNvPicPr>
            <a:picLocks noChangeAspect="1"/>
          </p:cNvPicPr>
          <p:nvPr/>
        </p:nvPicPr>
        <p:blipFill>
          <a:blip r:embed="rId3"/>
          <a:stretch>
            <a:fillRect/>
          </a:stretch>
        </p:blipFill>
        <p:spPr>
          <a:xfrm>
            <a:off x="9334772" y="5157192"/>
            <a:ext cx="2687960" cy="1511978"/>
          </a:xfrm>
          <a:prstGeom prst="rect">
            <a:avLst/>
          </a:prstGeom>
        </p:spPr>
      </p:pic>
    </p:spTree>
    <p:extLst>
      <p:ext uri="{BB962C8B-B14F-4D97-AF65-F5344CB8AC3E}">
        <p14:creationId xmlns:p14="http://schemas.microsoft.com/office/powerpoint/2010/main" val="23783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BA054-C5EF-4C11-928D-6307B5BE9CAA}"/>
              </a:ext>
            </a:extLst>
          </p:cNvPr>
          <p:cNvSpPr>
            <a:spLocks noGrp="1"/>
          </p:cNvSpPr>
          <p:nvPr>
            <p:ph type="title"/>
          </p:nvPr>
        </p:nvSpPr>
        <p:spPr>
          <a:xfrm>
            <a:off x="1023832" y="196260"/>
            <a:ext cx="10141160" cy="2079104"/>
          </a:xfrm>
        </p:spPr>
        <p:txBody>
          <a:bodyPr>
            <a:normAutofit fontScale="90000"/>
          </a:bodyPr>
          <a:lstStyle/>
          <a:p>
            <a:r>
              <a:rPr kumimoji="1" lang="ja-JP" altLang="en-US" dirty="0"/>
              <a:t>スーパー銭湯を最初に開業した事業者の苦悩</a:t>
            </a:r>
            <a:br>
              <a:rPr kumimoji="1" lang="en-US" altLang="ja-JP" dirty="0"/>
            </a:br>
            <a:r>
              <a:rPr kumimoji="1" lang="ja-JP" altLang="en-US" dirty="0"/>
              <a:t>どうしても配管からレジオネラ菌が湧いて出てしまう。</a:t>
            </a:r>
            <a:br>
              <a:rPr kumimoji="1" lang="en-US" altLang="ja-JP" dirty="0"/>
            </a:br>
            <a:r>
              <a:rPr kumimoji="1" lang="ja-JP" altLang="en-US" dirty="0"/>
              <a:t>レジオネラ菌に感染したら、多額の損害賠償を受ける。</a:t>
            </a:r>
            <a:br>
              <a:rPr kumimoji="1" lang="en-US" altLang="ja-JP" dirty="0"/>
            </a:br>
            <a:r>
              <a:rPr kumimoji="1" lang="ja-JP" altLang="en-US" dirty="0"/>
              <a:t>お風呂屋はレジオネラ菌との戦い。塩素の被害を受ける！</a:t>
            </a:r>
          </a:p>
        </p:txBody>
      </p:sp>
      <p:sp>
        <p:nvSpPr>
          <p:cNvPr id="4" name="テキスト ボックス 3">
            <a:extLst>
              <a:ext uri="{FF2B5EF4-FFF2-40B4-BE49-F238E27FC236}">
                <a16:creationId xmlns:a16="http://schemas.microsoft.com/office/drawing/2014/main" id="{B7A72D29-70CB-4F77-9596-58D999F678AE}"/>
              </a:ext>
            </a:extLst>
          </p:cNvPr>
          <p:cNvSpPr txBox="1"/>
          <p:nvPr/>
        </p:nvSpPr>
        <p:spPr>
          <a:xfrm>
            <a:off x="1125860" y="2375879"/>
            <a:ext cx="9359887" cy="44135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nSpc>
                <a:spcPct val="90000"/>
              </a:lnSpc>
            </a:pPr>
            <a:r>
              <a:rPr kumimoji="1" lang="ja-JP" altLang="en-US" sz="2400" dirty="0"/>
              <a:t>塩素をお湯に入れたくなかった。塩素の独特の匂い。</a:t>
            </a:r>
            <a:endParaRPr kumimoji="1" lang="en-US" altLang="ja-JP" sz="2400" dirty="0"/>
          </a:p>
          <a:p>
            <a:pPr>
              <a:lnSpc>
                <a:spcPct val="90000"/>
              </a:lnSpc>
            </a:pPr>
            <a:endParaRPr kumimoji="1" lang="en-US" altLang="ja-JP" sz="2400" dirty="0"/>
          </a:p>
          <a:p>
            <a:pPr>
              <a:lnSpc>
                <a:spcPct val="90000"/>
              </a:lnSpc>
            </a:pPr>
            <a:r>
              <a:rPr kumimoji="1" lang="ja-JP" altLang="en-US" sz="2400" dirty="0"/>
              <a:t>自分のスーパー銭湯のお湯が好きになれなかったという。</a:t>
            </a:r>
            <a:endParaRPr kumimoji="1" lang="en-US" altLang="ja-JP" sz="2400" dirty="0"/>
          </a:p>
          <a:p>
            <a:pPr>
              <a:lnSpc>
                <a:spcPct val="90000"/>
              </a:lnSpc>
            </a:pPr>
            <a:endParaRPr kumimoji="1" lang="en-US" altLang="ja-JP" sz="2400" dirty="0"/>
          </a:p>
          <a:p>
            <a:pPr>
              <a:lnSpc>
                <a:spcPct val="90000"/>
              </a:lnSpc>
            </a:pPr>
            <a:r>
              <a:rPr kumimoji="1" lang="ja-JP" altLang="en-US" sz="2400" dirty="0"/>
              <a:t>しかし、塩素を入れなければ、レジオネラ菌が発生してしまい、</a:t>
            </a:r>
            <a:endParaRPr kumimoji="1" lang="en-US" altLang="ja-JP" sz="2400" dirty="0"/>
          </a:p>
          <a:p>
            <a:pPr>
              <a:lnSpc>
                <a:spcPct val="90000"/>
              </a:lnSpc>
            </a:pPr>
            <a:endParaRPr kumimoji="1" lang="en-US" altLang="ja-JP" sz="2400" dirty="0"/>
          </a:p>
          <a:p>
            <a:pPr>
              <a:lnSpc>
                <a:spcPct val="90000"/>
              </a:lnSpc>
            </a:pPr>
            <a:r>
              <a:rPr kumimoji="1" lang="ja-JP" altLang="en-US" sz="2400" dirty="0"/>
              <a:t>お客様が感染してしまう可能性がある。</a:t>
            </a:r>
            <a:endParaRPr kumimoji="1" lang="en-US" altLang="ja-JP" sz="2400" dirty="0"/>
          </a:p>
          <a:p>
            <a:pPr>
              <a:lnSpc>
                <a:spcPct val="90000"/>
              </a:lnSpc>
            </a:pPr>
            <a:endParaRPr kumimoji="1" lang="en-US" altLang="ja-JP" sz="2400" dirty="0"/>
          </a:p>
          <a:p>
            <a:pPr>
              <a:lnSpc>
                <a:spcPct val="90000"/>
              </a:lnSpc>
            </a:pPr>
            <a:r>
              <a:rPr kumimoji="1" lang="ja-JP" altLang="en-US" sz="2400" dirty="0"/>
              <a:t>お湯に塩素を入れたら、確かにレジオネラ菌は、</a:t>
            </a:r>
            <a:endParaRPr kumimoji="1" lang="en-US" altLang="ja-JP" sz="2400" dirty="0"/>
          </a:p>
          <a:p>
            <a:pPr>
              <a:lnSpc>
                <a:spcPct val="90000"/>
              </a:lnSpc>
            </a:pPr>
            <a:endParaRPr kumimoji="1" lang="en-US" altLang="ja-JP" sz="2400" dirty="0"/>
          </a:p>
          <a:p>
            <a:pPr>
              <a:lnSpc>
                <a:spcPct val="90000"/>
              </a:lnSpc>
            </a:pPr>
            <a:r>
              <a:rPr kumimoji="1" lang="ja-JP" altLang="en-US" sz="2400" dirty="0"/>
              <a:t>一時期は出なくなる。</a:t>
            </a:r>
            <a:endParaRPr kumimoji="1" lang="en-US" altLang="ja-JP" sz="2400" dirty="0"/>
          </a:p>
          <a:p>
            <a:pPr>
              <a:lnSpc>
                <a:spcPct val="90000"/>
              </a:lnSpc>
            </a:pPr>
            <a:endParaRPr kumimoji="1" lang="en-US" altLang="ja-JP" sz="2400" dirty="0"/>
          </a:p>
          <a:p>
            <a:pPr>
              <a:lnSpc>
                <a:spcPct val="90000"/>
              </a:lnSpc>
            </a:pPr>
            <a:r>
              <a:rPr kumimoji="1" lang="ja-JP" altLang="en-US" sz="2400" dirty="0"/>
              <a:t>しかし、塩素のデメリットも大きい</a:t>
            </a:r>
            <a:endParaRPr kumimoji="1" lang="en-US" altLang="ja-JP" sz="2400" dirty="0"/>
          </a:p>
        </p:txBody>
      </p:sp>
      <p:pic>
        <p:nvPicPr>
          <p:cNvPr id="6" name="図 5">
            <a:extLst>
              <a:ext uri="{FF2B5EF4-FFF2-40B4-BE49-F238E27FC236}">
                <a16:creationId xmlns:a16="http://schemas.microsoft.com/office/drawing/2014/main" id="{1AF441D1-58CB-4E06-B75A-566364EE5BAE}"/>
              </a:ext>
            </a:extLst>
          </p:cNvPr>
          <p:cNvPicPr>
            <a:picLocks noChangeAspect="1"/>
          </p:cNvPicPr>
          <p:nvPr/>
        </p:nvPicPr>
        <p:blipFill>
          <a:blip r:embed="rId2"/>
          <a:stretch>
            <a:fillRect/>
          </a:stretch>
        </p:blipFill>
        <p:spPr>
          <a:xfrm>
            <a:off x="8902724" y="4604535"/>
            <a:ext cx="2880320" cy="1482503"/>
          </a:xfrm>
          <a:prstGeom prst="rect">
            <a:avLst/>
          </a:prstGeom>
        </p:spPr>
      </p:pic>
    </p:spTree>
    <p:extLst>
      <p:ext uri="{BB962C8B-B14F-4D97-AF65-F5344CB8AC3E}">
        <p14:creationId xmlns:p14="http://schemas.microsoft.com/office/powerpoint/2010/main" val="325365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静寂 16 x 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73_TF02801109_TF02801109.potx" id="{5C434414-D834-4285-B0C2-6899578C1938}" vid="{C606DFB2-959A-4C3E-8AC5-6DC7149786E7}"/>
    </a:ext>
  </a:extLst>
</a:theme>
</file>

<file path=ppt/theme/theme2.xml><?xml version="1.0" encoding="utf-8"?>
<a:theme xmlns:a="http://schemas.openxmlformats.org/drawingml/2006/main" name="Office テーマ">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49165-F638-412C-8E0A-DFB7045CA2E0}">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4873beb7-5857-4685-be1f-d57550cc96cc"/>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静寂な自然のプレゼンテーション (ワイド画面)</Template>
  <TotalTime>2586</TotalTime>
  <Words>7346</Words>
  <Application>Microsoft Office PowerPoint</Application>
  <PresentationFormat>ユーザー設定</PresentationFormat>
  <Paragraphs>537</Paragraphs>
  <Slides>53</Slides>
  <Notes>4</Notes>
  <HiddenSlides>0</HiddenSlides>
  <MMClips>3</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53</vt:i4>
      </vt:variant>
    </vt:vector>
  </HeadingPairs>
  <TitlesOfParts>
    <vt:vector size="57" baseType="lpstr">
      <vt:lpstr>ＭＳ Ｐゴシック</vt:lpstr>
      <vt:lpstr>Arial</vt:lpstr>
      <vt:lpstr>Euphemia</vt:lpstr>
      <vt:lpstr>静寂 16 x 9</vt:lpstr>
      <vt:lpstr>VIRUS FREEシリーズ VIRUS FREE MIST VIRUS FREE X　 実績・導入先・成果・比較・安全性 なぜVIRUS FREE Xが必要なのか</vt:lpstr>
      <vt:lpstr>コロナ、そして、次の多種のウィルスに対峙し、 身を守る手段が必要</vt:lpstr>
      <vt:lpstr>水を煙にしたVIRUS FREE MIST 人に噴霧して、瞬間除菌＆長時間感染防止バリア</vt:lpstr>
      <vt:lpstr>ＶIRUS ＦREE　MIST　 水を雲にした全身コーティング噴霧器</vt:lpstr>
      <vt:lpstr>ＶIRUS ＦREE MIST　（噴霧器）</vt:lpstr>
      <vt:lpstr>信頼のドクターズブランド！</vt:lpstr>
      <vt:lpstr>VIRUS FREE X 　なぜ他の除菌液より優れているのか</vt:lpstr>
      <vt:lpstr>ウィルスフリーⅩの原液の研究開発の目的と歴史</vt:lpstr>
      <vt:lpstr>スーパー銭湯を最初に開業した事業者の苦悩 どうしても配管からレジオネラ菌が湧いて出てしまう。 レジオネラ菌に感染したら、多額の損害賠償を受ける。 お風呂屋はレジオネラ菌との戦い。塩素の被害を受ける！</vt:lpstr>
      <vt:lpstr>レジオネラ菌とは？　感染源はどこが多い？</vt:lpstr>
      <vt:lpstr>レジオネラ菌　現状の撃退駆除方法　＝　現状苦戦中</vt:lpstr>
      <vt:lpstr>人類は、現在、感染症、ウィルスに勝てていない  コロナは、レジオネラ菌に比べたら、かわいいもの。  コロナの何倍も強力で、現在は、ウィルスフリーⅩぐらいしか、駆除できない感染症の致死疾患をもたらすウィルスだが、  人類は、塩素以外には対策がない。  塩素でも、駆除できないと政府も分かっている。</vt:lpstr>
      <vt:lpstr>ウィルスフリーⅩ　その特異性と突出した成果</vt:lpstr>
      <vt:lpstr>行政が、レジオネラ菌で事故が起きたり、食中毒が出たときに駆除用に使用を勧める劇物の「過酸化水素」  しかし、これよりも、成果が高いのが、ウィルスフリーⅩ！ 過酸化水素は、通常使用できない危険な薬剤だが、  ウィルスフリーは人体に安全で、素足で入っても大丈夫。  実際、施工業者の作業員は、素足で、温泉などの 除カビ（レジオネラ菌駆除）をしているが、 何の健康上の問題も20年間一度も起きていない。</vt:lpstr>
      <vt:lpstr>行政指導でウィルス対策に使う「過酸化水素」 しかし、人体に安全ではなく、危険で、自然も汚す劇薬</vt:lpstr>
      <vt:lpstr>ウィルスフリーⅩを用いた、感染防止の除カビ・防カビ除菌清掃作業　　1200ppm入れて作業。 よく見てください。素足ですよ！ 過酸化水素なら、素足は無理です！</vt:lpstr>
      <vt:lpstr>レジオネラ菌の巣を撃退するウィルスフリーⅩ 作業員は素足で作業し、死んでいない。とても安全！</vt:lpstr>
      <vt:lpstr>配管を掃除するのはお金がかかる。 塩素をウィルスフリーⅩに変えるだけで、配管がきれいになり、カビも取れていき、施設は長持ち！</vt:lpstr>
      <vt:lpstr>導入実績　ごく一部（守秘義務あり、多くは開示不可）</vt:lpstr>
      <vt:lpstr>以下のスポーツ選手をメンテナンスする フィトネスカーの中でも使用されています</vt:lpstr>
      <vt:lpstr>皮膚についても、大丈夫ですか？</vt:lpstr>
      <vt:lpstr>目や口から入っても大丈夫ですか？</vt:lpstr>
      <vt:lpstr>他の除菌剤で、塩素の代わりに、人体に安全に、風呂の水の中にいるウィルス除菌に代用できる薬剤がありますか？  ありません。ウイルスフリーXだけです。  過酸化水素がありますが、劇物です。健康にも、自然環境にも、よくありません。  ウィルスフリーⅩは皮膚が溶けません。健康被害も一件もありません。  実績から見ても、人体に安全であることは明白です。  ウィルスフリーバスが仮に危険だとすれば、塩素を入れた温泉の風呂には、もっと危険なので、絶対に入れないことになります。しかし、今も入っています。  ウィルスフリーより安全ではない成分を、菌対策で今も使用しており、問題がないことになっています。</vt:lpstr>
      <vt:lpstr>2020年　コロナでの実績</vt:lpstr>
      <vt:lpstr>レジオネラ菌対策で、スーパー銭湯のおふろの湯に 塩素の代わりに、ウィルスフリーⅩを入れて営業している。</vt:lpstr>
      <vt:lpstr>ウィルスフリーⅩを家の加湿器でたくと・・・</vt:lpstr>
      <vt:lpstr>他の除菌剤と比べて、ウィルスフリーⅩは際立った成果があります。  それも即効性があり、長く持続します。  配管の中もきれいにし、コロナより強力なウィルスを根こそぎ退治します。  突出して人体に安全です。長い実績と信頼がすでにあります。  劇薬以上の成果を出せるのに、人体に安全です。  最も保証が難しい防カビ施工で、2年～5年もの保証をつけられる唯一の実績があります。  医師の手術前の手の消毒やICUにも使用されています。さらに、極めて安価です。  他に、木材の除カビ用、入浴用など、多方面で製品化できる技術があります。  他の消毒液と除菌剤を調査した結果、これ以上のものがなかったのです。しかも値段が高すぎる。  だから、ウィルスフリーミスト【噴霧器】のセットの除菌液は、 ウィルスフリー シリーズの、ウィルスフリーⅩを採用しました。</vt:lpstr>
      <vt:lpstr>ウィルスの歴史のほうが、人類の歴史より長い。 なぜウィルス対策には、光触媒でないほうが良いのか。  ウィルスが大量に繁殖し、発生するのは、光が当たらない暗い場所。  紫外線や太陽光の下の野外では、ウィルスは発生しにくい。いても少数。紫外線にもともと弱いし、太陽光でだいたいが死ぬ。  多くの場合、ウィルスや細菌は光がない、どろどろした真っ暗な配管内や、屋根裏部屋などが感染源であり、住処である。  病院の院内感染も、配管からだ。常に、外からのウィルスより、院内感染は、病院の内側から起きる。  レジオネラ菌や大腸菌、さまざまなウィルスだらけの配管内は、掃除ができない。  レジオネラ菌の住処、バイオフィルムを根こそぎ洗浄し、きれいにしないと、感染はなくならない。  </vt:lpstr>
      <vt:lpstr>  １．配管の中。 ２．ろ過機や、貯水庫 ３．屋根裏　どぶ、（日の当たらない）地下の下水道 ４．汚物、便器の中。 ５．風呂の配管 ６．キッチンの配管 ７．エアコンの奥の金属部分 ８．洗濯機のドラムの外側 ９．髪の毛や衣服、扁桃腺など  すべて、カビに寄生し、繁殖する。  よって、真のウィルス対策とは、カビ対策。</vt:lpstr>
      <vt:lpstr>除カビ、防カビ、除サビに特化したウィルフリー シリーズ！ だからこそ、ほぼすべてのウィルスを高度に不活性化する さらに、人体に安全。塩素の代わりに入浴に長年使用された。 その水で、顔を洗っても、目に入り、蒸気を吸っても、20年間 1度も被害報告なし</vt:lpstr>
      <vt:lpstr>通常、カビはどうしてもはえるので、施工後も保証はしない。しかし、ウィルスフリーⅩは、2年～5年も除カビ 施工後に、カビがはえない保証をしてきた。  実際、数年にわたり、防カビできてきた。  それは、ウィルスフリーⅩの驚異の【防カビ】力。  だから、コロナだけでなく、ほぼすべてのウィルスを撃退！その感染防止力の高い成果をずーーーと維持！  汚い配管を、きれいにして、建物の寿命を長引くしたいビルオーナーや、温泉旅館オーナーの女神</vt:lpstr>
      <vt:lpstr>塩素のデメリット</vt:lpstr>
      <vt:lpstr>あるお風呂屋　Mさんの嘆き  塩素の代わりになるレジオネラ菌を撃退できる薬剤が求められてきた。 いろいろ営業もきて、18ほど試した。  しかし、どれも、効果なし。ニセモノだった。 レジオネラ菌を撃退させることは、何一つできなかった。菌はそんなに甘くない。  しかたなく、健康被害が出て、お湯に匂いもつき、 ろ過機も痛め、建物の耐久年数を縮めると解っていても、  塩素を使うしかなかった。弟の肺が塩素で悪くなっていく。 このままでは、経営者を失い、スーパー銭湯の経営を続けられない・・・・  風呂屋をやめざるを得なくなる。塩素を使いたくない。 しかし、使わざるを得ない。ウィルスに苦しめられる現実に悩んだ。</vt:lpstr>
      <vt:lpstr>ウィルスフリーⅩの原液との出会い</vt:lpstr>
      <vt:lpstr>コロナだけでなく、ノロ、インフルエンザ、マース、サーズ、マラリア、鳥インフル、豚コレラなど、致死率が高いウィルス性の疾患や感染病の解決法はこれにつきる！  カビを防げるのか、カビ対策ができるのか、否かだ。  コロナも、他のウィルスも、カビ菌に繁殖する。  総合的なウィルス対策のカビに寄生し、繁殖する。 よって、真のウィルス対策とは、カビ対策と言える。</vt:lpstr>
      <vt:lpstr>真のカビ対策ができる除菌剤は、ウィルスフリーⅩ！  長年の実績がそれを保証。カビに特化しており、カビに強い。  元々、コロナより強烈なレジオネラ菌退治のために 研究開発された処方と技術だから。  業者がビル清浄、配管内清浄した後でも、  ウィルスフリーⅩをつかって清浄すれば、  大量のサビ、カビが、ウィルスや菌と一緒にわいて出てくる！  </vt:lpstr>
      <vt:lpstr>他の除菌剤にはない特徴。 なぜ、ウィルスフリーⅩを選ぶべきか、その理由。  配管内のレジオネラ菌の巣（バイオフィルム）を根こそぎ、きれいに浄化し、除菌する。  なのに、近隣の川や大地を汚染しない！ 人体にも安全んで、健康被害も20年間一度もない！  人体に安全なのに、カビを除菌する。 だから、ほぼすべてのウィルスに圧倒的に強い。  それが、ウィルスフリーⅩの特徴</vt:lpstr>
      <vt:lpstr>実際にM氏は、塩素の代わりに、ウィルスフリーを 風呂屋として使って、悲願のレジオネラ菌を退治させた！</vt:lpstr>
      <vt:lpstr>栃木県の刑務所が、導入  感染防止対策の消毒液として。   クリーニング屋の抗菌処理でも普通に使用されている。  すでに広く使われ、実績があり、健康被害はない。  ウィルスフリーの除菌剤は、健康上、何の問題もないと結論付けてよいと思われる。</vt:lpstr>
      <vt:lpstr>2008年　鳥インフル発生　  鳥インフルの駆除にも使用された除菌液は、ウィルスフリーⅩ  ノロウィルスは、アルコールは効かない。 ウィルスフリーⅩで除菌、駆除するのが正解。  しかし、効果がないアルコール消毒をしている・・・   </vt:lpstr>
      <vt:lpstr>PowerPoint プレゼンテーション</vt:lpstr>
      <vt:lpstr>対　比　表 ウィルスフリーXと他除菌液</vt:lpstr>
      <vt:lpstr>比較表：　人体への安全性・性能・持続力</vt:lpstr>
      <vt:lpstr>ウィルスの根源、配管などの暗部にて大量繁殖する元の巣から根こそぎ浄化し、洗浄して、  細菌・ウィルス感染源を根元からたたき、根絶することができる製品は、現在のところ、あまりありません。  ウィルスフリーシリーズには、それができます。  ウィルスを感染源の根源からきれいに浄化し、不活性にできる製品で、これだけ安価なものは、ウィルスフリーⅩだけと言えます。</vt:lpstr>
      <vt:lpstr>病院、手術室、病棟、旅館、温泉や風呂、プール、議員会館、国会、行政機関、ホテル、電車、飛行機、学校などは、ウィルスフリーⅩによる除菌が、経営上、必須  これらの場所では特に、感染が起きては困ります。  しかし、本当の感染源は、外部からではなく、院内（の配管などのなか）からが多いのです。  院内感染は、配管からがメインです。  光がない、密室、風通しがないところ、そこにこそ、本当の意味で、恐ろしいウィルスの元がある。  そこを除菌できるものが求められてきました。 しかし、それはめったにありません。  それが安全にできる除菌剤は、ウィルスフリーⅩだけです。</vt:lpstr>
      <vt:lpstr>価格面での現状分析</vt:lpstr>
      <vt:lpstr>現状の価格のまとめ：  安いもの（アルコール・次亜塩素酸系など）は、効果効能、ウィルス不活性状態を長時間維持すること、人体への影響に疑問が残ります。  この点をクリアしたものも一部あります。 しかし、高額で、安定供給や、大量消費や、安定供給、コストの面で、持続可能ではありません。  せっかく噴霧器を入れても、薬剤が高額でコストに合わなければ、継続は難しくなります。  ほとんどの良質な除菌剤は極めて高額で、持続可能とは言えません。  そして、現状、市販されている良質な除菌剤は、たとえ安価になったとしても、ウィルスフリーⅩのように、ウィルスの根源、配管などの暗部にて大量繁殖する元の巣から根こそぎ浄化し、洗浄して、感染源を根元から防止することができません。 </vt:lpstr>
      <vt:lpstr>現在多く使用されるアルコール除菌剤について 　　　⇒　実は、カビの原因を施設にばらまいている</vt:lpstr>
      <vt:lpstr>光触媒系で使用される酸化チタン（鉱物）について</vt:lpstr>
      <vt:lpstr>光触媒系で使用される酸化チタン（鉱物）について</vt:lpstr>
      <vt:lpstr>結論：光触媒の原料：酸化チタンによるウィルス除菌は、　　 　　　　根源からのウィルス不活性は難しい</vt:lpstr>
      <vt:lpstr>対比表：　価格　コストパフォーマンス 　　　　　　噴霧器に使用する薬剤の経済的な持続可能性は重要です</vt:lpstr>
      <vt:lpstr>参考動画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VIRUS FREEシリーズ VIRUS FREE X　 実績・導入先・成果・比較 安全性　と　なぜ必要なのか</dc:title>
  <dc:creator>bluem</dc:creator>
  <cp:lastModifiedBy>c-saito@expertsystem.co.jp</cp:lastModifiedBy>
  <cp:revision>79</cp:revision>
  <dcterms:created xsi:type="dcterms:W3CDTF">2021-01-21T16:44:44Z</dcterms:created>
  <dcterms:modified xsi:type="dcterms:W3CDTF">2021-01-23T16:59:05Z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